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2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9" r:id="rId13"/>
    <p:sldId id="268" r:id="rId14"/>
    <p:sldId id="287" r:id="rId15"/>
    <p:sldId id="267" r:id="rId16"/>
    <p:sldId id="270" r:id="rId17"/>
    <p:sldId id="277" r:id="rId18"/>
    <p:sldId id="278" r:id="rId19"/>
    <p:sldId id="279" r:id="rId20"/>
    <p:sldId id="271" r:id="rId21"/>
    <p:sldId id="280" r:id="rId22"/>
    <p:sldId id="281" r:id="rId23"/>
    <p:sldId id="288" r:id="rId24"/>
    <p:sldId id="282" r:id="rId25"/>
    <p:sldId id="283" r:id="rId26"/>
    <p:sldId id="284" r:id="rId27"/>
    <p:sldId id="289" r:id="rId28"/>
    <p:sldId id="290" r:id="rId29"/>
    <p:sldId id="291" r:id="rId30"/>
    <p:sldId id="286" r:id="rId31"/>
    <p:sldId id="292" r:id="rId32"/>
    <p:sldId id="293" r:id="rId33"/>
    <p:sldId id="295" r:id="rId34"/>
    <p:sldId id="294" r:id="rId3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34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53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84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462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13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4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1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37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62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54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D099-75E0-4D68-BA78-042E24B6C93B}" type="datetimeFigureOut">
              <a:rPr lang="es-ES" smtClean="0"/>
              <a:t>13/01/2016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1627-FCB3-4995-AE78-89CD44DFDE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477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769495" y="1180446"/>
            <a:ext cx="204414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MB Operasyonları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335667" y="243089"/>
            <a:ext cx="2446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Vadesi Gel Repo- Ters Repo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511188" y="828462"/>
            <a:ext cx="1550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Döviz Alım Satım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511188" y="1520168"/>
            <a:ext cx="1657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Reeskont İ</a:t>
            </a:r>
            <a:r>
              <a:rPr lang="tr-TR" sz="1400" dirty="0">
                <a:latin typeface="Arial" pitchFamily="34" charset="0"/>
                <a:cs typeface="Arial" pitchFamily="34" charset="0"/>
              </a:rPr>
              <a:t>şl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emleri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orchetes"/>
          <p:cNvSpPr/>
          <p:nvPr/>
        </p:nvSpPr>
        <p:spPr>
          <a:xfrm>
            <a:off x="6248522" y="4296396"/>
            <a:ext cx="2621179" cy="2457563"/>
          </a:xfrm>
          <a:prstGeom prst="bracket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440081" y="2121134"/>
            <a:ext cx="1896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Doğrudan Alım-Satım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854100" y="3300160"/>
            <a:ext cx="90281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Hazine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865041" y="5309734"/>
            <a:ext cx="142449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Para Tabanı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055936" y="4775549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Emisyon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454811" y="5525178"/>
            <a:ext cx="20746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/>
              <a:t>Zorunlu/Serbest Rezerv</a:t>
            </a:r>
            <a:endParaRPr lang="es-ES" dirty="0"/>
          </a:p>
        </p:txBody>
      </p:sp>
      <p:sp>
        <p:nvSpPr>
          <p:cNvPr id="30" name="29 Corchetes"/>
          <p:cNvSpPr/>
          <p:nvPr/>
        </p:nvSpPr>
        <p:spPr>
          <a:xfrm>
            <a:off x="6056319" y="55091"/>
            <a:ext cx="2871592" cy="2250710"/>
          </a:xfrm>
          <a:prstGeom prst="bracketPair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CuadroTexto"/>
          <p:cNvSpPr txBox="1"/>
          <p:nvPr/>
        </p:nvSpPr>
        <p:spPr>
          <a:xfrm>
            <a:off x="467544" y="2564458"/>
            <a:ext cx="2161169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SGFİ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43 Abrir corchete"/>
          <p:cNvSpPr/>
          <p:nvPr/>
        </p:nvSpPr>
        <p:spPr>
          <a:xfrm>
            <a:off x="2990933" y="231040"/>
            <a:ext cx="2822711" cy="613823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67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1546" y="1723148"/>
            <a:ext cx="1778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2A.aa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093132" y="1736352"/>
            <a:ext cx="2151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2.1.B.b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77903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Flecha arriba"/>
          <p:cNvSpPr/>
          <p:nvPr/>
        </p:nvSpPr>
        <p:spPr>
          <a:xfrm>
            <a:off x="1701465" y="1957846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5141051" y="4482756"/>
            <a:ext cx="341529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NET APİ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Flecha arriba"/>
          <p:cNvSpPr/>
          <p:nvPr/>
        </p:nvSpPr>
        <p:spPr>
          <a:xfrm rot="10800000">
            <a:off x="8556345" y="4719603"/>
            <a:ext cx="539552" cy="634301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1 Flecha arriba"/>
          <p:cNvSpPr/>
          <p:nvPr/>
        </p:nvSpPr>
        <p:spPr>
          <a:xfrm>
            <a:off x="4201849" y="1983777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Aşağı Ok 2"/>
          <p:cNvSpPr/>
          <p:nvPr/>
        </p:nvSpPr>
        <p:spPr>
          <a:xfrm>
            <a:off x="827584" y="2636171"/>
            <a:ext cx="432048" cy="57606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9 CuadroTexto"/>
          <p:cNvSpPr txBox="1"/>
          <p:nvPr/>
        </p:nvSpPr>
        <p:spPr>
          <a:xfrm>
            <a:off x="16378" y="3429000"/>
            <a:ext cx="2103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Banka DİBS portföyü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CuadroTexto"/>
          <p:cNvSpPr txBox="1"/>
          <p:nvPr/>
        </p:nvSpPr>
        <p:spPr>
          <a:xfrm>
            <a:off x="2235315" y="3429000"/>
            <a:ext cx="2411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Bankalar serbest imkanı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şağı Ok 23"/>
          <p:cNvSpPr/>
          <p:nvPr/>
        </p:nvSpPr>
        <p:spPr>
          <a:xfrm>
            <a:off x="2952883" y="2662886"/>
            <a:ext cx="432048" cy="57606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88160" y="5152796"/>
            <a:ext cx="2230226" cy="46166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TP.BL010.1: A51</a:t>
            </a:r>
            <a:r>
              <a:rPr lang="tr-TR" sz="1200" dirty="0" smtClean="0"/>
              <a:t>.</a:t>
            </a:r>
          </a:p>
          <a:p>
            <a:pPr algn="ctr"/>
            <a:r>
              <a:rPr lang="tr-TR" sz="1200" dirty="0" smtClean="0"/>
              <a:t>Devlet </a:t>
            </a:r>
            <a:r>
              <a:rPr lang="tr-TR" sz="1200" dirty="0" err="1"/>
              <a:t>Ic</a:t>
            </a:r>
            <a:r>
              <a:rPr lang="tr-TR" sz="1200" dirty="0"/>
              <a:t> </a:t>
            </a:r>
            <a:r>
              <a:rPr lang="tr-TR" sz="1200" dirty="0" err="1"/>
              <a:t>Borclanma</a:t>
            </a:r>
            <a:r>
              <a:rPr lang="tr-TR" sz="1200" dirty="0"/>
              <a:t> Senetleri TL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742248" y="5163252"/>
            <a:ext cx="1398075" cy="46166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tr-TR" sz="1200" dirty="0"/>
              <a:t>TP.BL069.1: P321</a:t>
            </a:r>
            <a:r>
              <a:rPr lang="tr-TR" sz="1200" dirty="0" smtClean="0"/>
              <a:t>.</a:t>
            </a:r>
          </a:p>
          <a:p>
            <a:pPr algn="ctr"/>
            <a:r>
              <a:rPr lang="tr-TR" sz="1200" dirty="0" smtClean="0"/>
              <a:t>Yurt </a:t>
            </a:r>
            <a:r>
              <a:rPr lang="tr-TR" sz="1200" dirty="0" err="1"/>
              <a:t>Ici</a:t>
            </a:r>
            <a:r>
              <a:rPr lang="tr-TR" sz="1200" dirty="0"/>
              <a:t> Bankalar TL </a:t>
            </a:r>
          </a:p>
        </p:txBody>
      </p:sp>
      <p:sp>
        <p:nvSpPr>
          <p:cNvPr id="26" name="28 CuadroTexto"/>
          <p:cNvSpPr txBox="1"/>
          <p:nvPr/>
        </p:nvSpPr>
        <p:spPr>
          <a:xfrm>
            <a:off x="5201831" y="332656"/>
            <a:ext cx="2959465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DİBS </a:t>
            </a:r>
          </a:p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KESİN </a:t>
            </a:r>
          </a:p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ALIM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5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22342" y="1712841"/>
            <a:ext cx="1479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2A.d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093132" y="1736352"/>
            <a:ext cx="21515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5400" dirty="0" smtClean="0"/>
              <a:t>2.1.B.b</a:t>
            </a:r>
          </a:p>
          <a:p>
            <a:pPr algn="ctr"/>
            <a:r>
              <a:rPr lang="tr-TR" sz="5400" dirty="0" smtClean="0"/>
              <a:t>2.2.A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77903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076056" y="4482756"/>
            <a:ext cx="341529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NET APİ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Flecha arriba"/>
          <p:cNvSpPr/>
          <p:nvPr/>
        </p:nvSpPr>
        <p:spPr>
          <a:xfrm rot="10800000">
            <a:off x="8556345" y="4719603"/>
            <a:ext cx="539552" cy="634301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Aşağı Ok 2"/>
          <p:cNvSpPr/>
          <p:nvPr/>
        </p:nvSpPr>
        <p:spPr>
          <a:xfrm>
            <a:off x="827584" y="2636171"/>
            <a:ext cx="432048" cy="57606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9 CuadroTexto"/>
          <p:cNvSpPr txBox="1"/>
          <p:nvPr/>
        </p:nvSpPr>
        <p:spPr>
          <a:xfrm>
            <a:off x="246991" y="3429000"/>
            <a:ext cx="1563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Diğer Kalemler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CuadroTexto"/>
          <p:cNvSpPr txBox="1"/>
          <p:nvPr/>
        </p:nvSpPr>
        <p:spPr>
          <a:xfrm>
            <a:off x="2140075" y="4173804"/>
            <a:ext cx="2643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>
                <a:latin typeface="Arial" pitchFamily="34" charset="0"/>
                <a:cs typeface="Arial" pitchFamily="34" charset="0"/>
              </a:rPr>
              <a:t>Bankalar serbest imkanı : + 10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Açık Piyasa İşlemleri :       - 15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Aşağı Ok 23"/>
          <p:cNvSpPr/>
          <p:nvPr/>
        </p:nvSpPr>
        <p:spPr>
          <a:xfrm>
            <a:off x="3043154" y="3455893"/>
            <a:ext cx="432048" cy="576064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28 CuadroTexto"/>
          <p:cNvSpPr txBox="1"/>
          <p:nvPr/>
        </p:nvSpPr>
        <p:spPr>
          <a:xfrm>
            <a:off x="5580112" y="332656"/>
            <a:ext cx="2582758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REPO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9 CuadroTexto"/>
          <p:cNvSpPr txBox="1"/>
          <p:nvPr/>
        </p:nvSpPr>
        <p:spPr>
          <a:xfrm>
            <a:off x="795329" y="399381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- 5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61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572000" y="162880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37703" y="1850558"/>
            <a:ext cx="4182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Dış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27620" y="3801128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DİBS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674058" y="1863438"/>
            <a:ext cx="4469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Döviz Yüküm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364087" y="3601620"/>
            <a:ext cx="322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Emisyon</a:t>
            </a:r>
            <a:endParaRPr lang="es-ES" sz="5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95660" y="5270905"/>
            <a:ext cx="2733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K.MEV</a:t>
            </a:r>
            <a:endParaRPr lang="es-ES" sz="5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CuadroTexto"/>
          <p:cNvSpPr txBox="1"/>
          <p:nvPr/>
        </p:nvSpPr>
        <p:spPr>
          <a:xfrm>
            <a:off x="251520" y="2708920"/>
            <a:ext cx="41087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İç  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0 CuadroTexto"/>
          <p:cNvSpPr txBox="1"/>
          <p:nvPr/>
        </p:nvSpPr>
        <p:spPr>
          <a:xfrm>
            <a:off x="827620" y="4809240"/>
            <a:ext cx="3790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err="1" smtClean="0"/>
              <a:t>Rees.kredi</a:t>
            </a:r>
            <a:endParaRPr lang="tr-TR" sz="5400" dirty="0" smtClean="0"/>
          </a:p>
        </p:txBody>
      </p:sp>
      <p:sp>
        <p:nvSpPr>
          <p:cNvPr id="28" name="12 CuadroTexto"/>
          <p:cNvSpPr txBox="1"/>
          <p:nvPr/>
        </p:nvSpPr>
        <p:spPr>
          <a:xfrm>
            <a:off x="4677022" y="2786768"/>
            <a:ext cx="3666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MB Parası</a:t>
            </a:r>
            <a:endParaRPr lang="es-ES" sz="5400" dirty="0"/>
          </a:p>
        </p:txBody>
      </p:sp>
      <p:sp>
        <p:nvSpPr>
          <p:cNvPr id="29" name="13 CuadroTexto"/>
          <p:cNvSpPr txBox="1"/>
          <p:nvPr/>
        </p:nvSpPr>
        <p:spPr>
          <a:xfrm>
            <a:off x="5364087" y="4450613"/>
            <a:ext cx="1734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Z.K</a:t>
            </a:r>
            <a:endParaRPr lang="es-ES" sz="5400" dirty="0"/>
          </a:p>
        </p:txBody>
      </p:sp>
      <p:sp>
        <p:nvSpPr>
          <p:cNvPr id="31" name="14 CuadroTexto"/>
          <p:cNvSpPr txBox="1"/>
          <p:nvPr/>
        </p:nvSpPr>
        <p:spPr>
          <a:xfrm>
            <a:off x="5427501" y="6074760"/>
            <a:ext cx="1810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tr-TR" sz="5400" dirty="0" smtClean="0"/>
              <a:t>APİ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2379314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572000" y="162880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37703" y="1850558"/>
            <a:ext cx="4182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Dış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27620" y="3801128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DİBS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674058" y="1863438"/>
            <a:ext cx="4469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Döviz Yüküm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364087" y="3601620"/>
            <a:ext cx="322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Emisyon</a:t>
            </a:r>
            <a:endParaRPr lang="es-ES" sz="5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95660" y="5270905"/>
            <a:ext cx="2733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K.MEV</a:t>
            </a:r>
            <a:endParaRPr lang="es-ES" sz="5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CuadroTexto"/>
          <p:cNvSpPr txBox="1"/>
          <p:nvPr/>
        </p:nvSpPr>
        <p:spPr>
          <a:xfrm>
            <a:off x="251520" y="2708920"/>
            <a:ext cx="41087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İç  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0 CuadroTexto"/>
          <p:cNvSpPr txBox="1"/>
          <p:nvPr/>
        </p:nvSpPr>
        <p:spPr>
          <a:xfrm>
            <a:off x="827620" y="4809240"/>
            <a:ext cx="3790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err="1" smtClean="0"/>
              <a:t>Rees.kredi</a:t>
            </a:r>
            <a:endParaRPr lang="tr-TR" sz="5400" dirty="0" smtClean="0"/>
          </a:p>
        </p:txBody>
      </p:sp>
      <p:sp>
        <p:nvSpPr>
          <p:cNvPr id="28" name="12 CuadroTexto"/>
          <p:cNvSpPr txBox="1"/>
          <p:nvPr/>
        </p:nvSpPr>
        <p:spPr>
          <a:xfrm>
            <a:off x="4677022" y="2786768"/>
            <a:ext cx="3666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MB Parası</a:t>
            </a:r>
            <a:endParaRPr lang="es-ES" sz="5400" dirty="0"/>
          </a:p>
        </p:txBody>
      </p:sp>
      <p:sp>
        <p:nvSpPr>
          <p:cNvPr id="29" name="13 CuadroTexto"/>
          <p:cNvSpPr txBox="1"/>
          <p:nvPr/>
        </p:nvSpPr>
        <p:spPr>
          <a:xfrm>
            <a:off x="5364087" y="4450613"/>
            <a:ext cx="1734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Z.K</a:t>
            </a:r>
            <a:endParaRPr lang="es-ES" sz="5400" dirty="0"/>
          </a:p>
        </p:txBody>
      </p:sp>
      <p:sp>
        <p:nvSpPr>
          <p:cNvPr id="31" name="14 CuadroTexto"/>
          <p:cNvSpPr txBox="1"/>
          <p:nvPr/>
        </p:nvSpPr>
        <p:spPr>
          <a:xfrm>
            <a:off x="5427501" y="6074760"/>
            <a:ext cx="1810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tr-TR" sz="5400" dirty="0" smtClean="0"/>
              <a:t>APİ</a:t>
            </a:r>
            <a:endParaRPr lang="es-ES" sz="5400" dirty="0"/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5292080" y="836712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4 CuadroTexto"/>
          <p:cNvSpPr txBox="1"/>
          <p:nvPr/>
        </p:nvSpPr>
        <p:spPr>
          <a:xfrm>
            <a:off x="6533745" y="513987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K.MEV</a:t>
            </a:r>
            <a:endParaRPr lang="es-ES" sz="1600" dirty="0"/>
          </a:p>
        </p:txBody>
      </p:sp>
      <p:sp>
        <p:nvSpPr>
          <p:cNvPr id="19" name="14 CuadroTexto"/>
          <p:cNvSpPr txBox="1"/>
          <p:nvPr/>
        </p:nvSpPr>
        <p:spPr>
          <a:xfrm>
            <a:off x="6538575" y="816022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/>
              <a:t>B</a:t>
            </a:r>
            <a:r>
              <a:rPr lang="tr-TR" sz="1600" dirty="0" smtClean="0"/>
              <a:t>.MEV</a:t>
            </a:r>
            <a:endParaRPr lang="es-ES" sz="1600" dirty="0"/>
          </a:p>
        </p:txBody>
      </p:sp>
      <p:sp>
        <p:nvSpPr>
          <p:cNvPr id="20" name="14 CuadroTexto"/>
          <p:cNvSpPr txBox="1"/>
          <p:nvPr/>
        </p:nvSpPr>
        <p:spPr>
          <a:xfrm>
            <a:off x="6510120" y="192191"/>
            <a:ext cx="10029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/>
              <a:t>İşçi Döviz.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46941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7344816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4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varlatılmış Dikdörtgen 2"/>
          <p:cNvSpPr/>
          <p:nvPr/>
        </p:nvSpPr>
        <p:spPr>
          <a:xfrm>
            <a:off x="395536" y="3601620"/>
            <a:ext cx="4129362" cy="299573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Oval 1"/>
          <p:cNvSpPr/>
          <p:nvPr/>
        </p:nvSpPr>
        <p:spPr>
          <a:xfrm>
            <a:off x="4779036" y="2636912"/>
            <a:ext cx="4025787" cy="273703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572000" y="162880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37703" y="1850558"/>
            <a:ext cx="4374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N.D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55576" y="3527283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DİBS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674058" y="1863438"/>
            <a:ext cx="44699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Döviz Yüküm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5364087" y="3601620"/>
            <a:ext cx="3220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Emisyon</a:t>
            </a:r>
            <a:endParaRPr lang="es-ES" sz="5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9 CuadroTexto"/>
          <p:cNvSpPr txBox="1"/>
          <p:nvPr/>
        </p:nvSpPr>
        <p:spPr>
          <a:xfrm>
            <a:off x="251520" y="2708920"/>
            <a:ext cx="42802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N.İ 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0 CuadroTexto"/>
          <p:cNvSpPr txBox="1"/>
          <p:nvPr/>
        </p:nvSpPr>
        <p:spPr>
          <a:xfrm>
            <a:off x="740820" y="5158627"/>
            <a:ext cx="3790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err="1" smtClean="0"/>
              <a:t>Rees.kredi</a:t>
            </a:r>
            <a:endParaRPr lang="tr-TR" sz="5400" dirty="0" smtClean="0"/>
          </a:p>
        </p:txBody>
      </p:sp>
      <p:sp>
        <p:nvSpPr>
          <p:cNvPr id="28" name="12 CuadroTexto"/>
          <p:cNvSpPr txBox="1"/>
          <p:nvPr/>
        </p:nvSpPr>
        <p:spPr>
          <a:xfrm>
            <a:off x="4677022" y="2786768"/>
            <a:ext cx="36661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q"/>
            </a:pPr>
            <a:r>
              <a:rPr lang="tr-TR" sz="5400" dirty="0" smtClean="0"/>
              <a:t>MB Parası</a:t>
            </a:r>
            <a:endParaRPr lang="es-ES" sz="5400" dirty="0"/>
          </a:p>
        </p:txBody>
      </p:sp>
      <p:sp>
        <p:nvSpPr>
          <p:cNvPr id="29" name="13 CuadroTexto"/>
          <p:cNvSpPr txBox="1"/>
          <p:nvPr/>
        </p:nvSpPr>
        <p:spPr>
          <a:xfrm>
            <a:off x="5364087" y="4450613"/>
            <a:ext cx="1734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Courier New" pitchFamily="49" charset="0"/>
              <a:buChar char="o"/>
            </a:pPr>
            <a:r>
              <a:rPr lang="tr-TR" sz="5400" dirty="0" smtClean="0"/>
              <a:t>Z.K</a:t>
            </a:r>
            <a:endParaRPr lang="es-ES" sz="5400" dirty="0"/>
          </a:p>
        </p:txBody>
      </p:sp>
      <p:sp>
        <p:nvSpPr>
          <p:cNvPr id="31" name="14 CuadroTexto"/>
          <p:cNvSpPr txBox="1"/>
          <p:nvPr/>
        </p:nvSpPr>
        <p:spPr>
          <a:xfrm>
            <a:off x="5438358" y="5373943"/>
            <a:ext cx="1810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ü"/>
            </a:pPr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32" name="14 CuadroTexto"/>
          <p:cNvSpPr txBox="1"/>
          <p:nvPr/>
        </p:nvSpPr>
        <p:spPr>
          <a:xfrm>
            <a:off x="755576" y="4319271"/>
            <a:ext cx="2733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Font typeface="Wingdings" pitchFamily="2" charset="2"/>
              <a:buChar char="§"/>
            </a:pPr>
            <a:r>
              <a:rPr lang="tr-TR" sz="5400" dirty="0" smtClean="0"/>
              <a:t>K.MEV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45948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701714" y="2948877"/>
            <a:ext cx="36823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N.D Varlıklar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4" name="Aşağı Ok 3"/>
          <p:cNvSpPr/>
          <p:nvPr/>
        </p:nvSpPr>
        <p:spPr>
          <a:xfrm rot="10800000">
            <a:off x="252509" y="2876869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>
            <a:off x="4384069" y="3305268"/>
            <a:ext cx="544647" cy="317649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3 CuadroTexto"/>
          <p:cNvSpPr txBox="1"/>
          <p:nvPr/>
        </p:nvSpPr>
        <p:spPr>
          <a:xfrm>
            <a:off x="5077045" y="2948877"/>
            <a:ext cx="2528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Emisyon</a:t>
            </a:r>
            <a:endParaRPr lang="es-ES" sz="5400" dirty="0"/>
          </a:p>
        </p:txBody>
      </p:sp>
      <p:sp>
        <p:nvSpPr>
          <p:cNvPr id="21" name="Aşağı Ok 20"/>
          <p:cNvSpPr/>
          <p:nvPr/>
        </p:nvSpPr>
        <p:spPr>
          <a:xfrm rot="10800000">
            <a:off x="7605494" y="2948877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Sağ Ok 21"/>
          <p:cNvSpPr/>
          <p:nvPr/>
        </p:nvSpPr>
        <p:spPr>
          <a:xfrm rot="5400000">
            <a:off x="5596358" y="4044257"/>
            <a:ext cx="1121611" cy="86409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Aşağı Ok 23"/>
          <p:cNvSpPr/>
          <p:nvPr/>
        </p:nvSpPr>
        <p:spPr>
          <a:xfrm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756566" y="3915498"/>
            <a:ext cx="4320479" cy="174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637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9 CuadroTexto"/>
          <p:cNvSpPr txBox="1"/>
          <p:nvPr/>
        </p:nvSpPr>
        <p:spPr>
          <a:xfrm>
            <a:off x="899592" y="2948877"/>
            <a:ext cx="14798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DİBS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16" name="Aşağı Ok 15"/>
          <p:cNvSpPr/>
          <p:nvPr/>
        </p:nvSpPr>
        <p:spPr>
          <a:xfrm rot="10800000">
            <a:off x="252509" y="2876869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Sağ Ok 16"/>
          <p:cNvSpPr/>
          <p:nvPr/>
        </p:nvSpPr>
        <p:spPr>
          <a:xfrm>
            <a:off x="4360127" y="3251716"/>
            <a:ext cx="544647" cy="31764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3 CuadroTexto"/>
          <p:cNvSpPr txBox="1"/>
          <p:nvPr/>
        </p:nvSpPr>
        <p:spPr>
          <a:xfrm>
            <a:off x="4951250" y="3087376"/>
            <a:ext cx="3158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/>
              <a:t>Emisyon|B.Mev</a:t>
            </a:r>
            <a:endParaRPr lang="es-ES" sz="3600" dirty="0"/>
          </a:p>
        </p:txBody>
      </p:sp>
      <p:sp>
        <p:nvSpPr>
          <p:cNvPr id="19" name="Aşağı Ok 18"/>
          <p:cNvSpPr/>
          <p:nvPr/>
        </p:nvSpPr>
        <p:spPr>
          <a:xfrm rot="10800000">
            <a:off x="8109550" y="2948877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Sağ Ok 22"/>
          <p:cNvSpPr/>
          <p:nvPr/>
        </p:nvSpPr>
        <p:spPr>
          <a:xfrm rot="5400000">
            <a:off x="5596357" y="4044257"/>
            <a:ext cx="1121611" cy="86409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Aşağı Ok 24"/>
          <p:cNvSpPr/>
          <p:nvPr/>
        </p:nvSpPr>
        <p:spPr>
          <a:xfrm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6" name="Düz Ok Bağlayıcısı 25"/>
          <p:cNvCxnSpPr/>
          <p:nvPr/>
        </p:nvCxnSpPr>
        <p:spPr>
          <a:xfrm>
            <a:off x="756566" y="3915498"/>
            <a:ext cx="4320479" cy="174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06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9 CuadroTexto"/>
          <p:cNvSpPr txBox="1"/>
          <p:nvPr/>
        </p:nvSpPr>
        <p:spPr>
          <a:xfrm>
            <a:off x="899592" y="2948877"/>
            <a:ext cx="30984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err="1" smtClean="0"/>
              <a:t>Rees.kredi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16" name="Aşağı Ok 15"/>
          <p:cNvSpPr/>
          <p:nvPr/>
        </p:nvSpPr>
        <p:spPr>
          <a:xfrm rot="10800000">
            <a:off x="252509" y="2876869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Sağ Ok 16"/>
          <p:cNvSpPr/>
          <p:nvPr/>
        </p:nvSpPr>
        <p:spPr>
          <a:xfrm>
            <a:off x="4360127" y="3251716"/>
            <a:ext cx="544647" cy="31764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3 CuadroTexto"/>
          <p:cNvSpPr txBox="1"/>
          <p:nvPr/>
        </p:nvSpPr>
        <p:spPr>
          <a:xfrm>
            <a:off x="4951250" y="3087376"/>
            <a:ext cx="3158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/>
              <a:t>Emisyon|B.Mev</a:t>
            </a:r>
            <a:endParaRPr lang="es-ES" sz="3600" dirty="0"/>
          </a:p>
        </p:txBody>
      </p:sp>
      <p:sp>
        <p:nvSpPr>
          <p:cNvPr id="19" name="Aşağı Ok 18"/>
          <p:cNvSpPr/>
          <p:nvPr/>
        </p:nvSpPr>
        <p:spPr>
          <a:xfrm rot="10800000">
            <a:off x="8109550" y="2948877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Sağ Ok 22"/>
          <p:cNvSpPr/>
          <p:nvPr/>
        </p:nvSpPr>
        <p:spPr>
          <a:xfrm rot="5400000">
            <a:off x="5596357" y="4044257"/>
            <a:ext cx="1121611" cy="864094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Aşağı Ok 24"/>
          <p:cNvSpPr/>
          <p:nvPr/>
        </p:nvSpPr>
        <p:spPr>
          <a:xfrm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26" name="Düz Ok Bağlayıcısı 25"/>
          <p:cNvCxnSpPr/>
          <p:nvPr/>
        </p:nvCxnSpPr>
        <p:spPr>
          <a:xfrm>
            <a:off x="756566" y="3915498"/>
            <a:ext cx="4320479" cy="174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475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9 CuadroTexto"/>
          <p:cNvSpPr txBox="1"/>
          <p:nvPr/>
        </p:nvSpPr>
        <p:spPr>
          <a:xfrm>
            <a:off x="899592" y="2948877"/>
            <a:ext cx="20409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K.MEV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22" name="Aşağı Ok 21"/>
          <p:cNvSpPr/>
          <p:nvPr/>
        </p:nvSpPr>
        <p:spPr>
          <a:xfrm rot="10800000">
            <a:off x="252509" y="2876869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13 CuadroTexto"/>
          <p:cNvSpPr txBox="1"/>
          <p:nvPr/>
        </p:nvSpPr>
        <p:spPr>
          <a:xfrm>
            <a:off x="4951250" y="3087376"/>
            <a:ext cx="3158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err="1" smtClean="0"/>
              <a:t>Emisyon|B.Mev</a:t>
            </a:r>
            <a:endParaRPr lang="es-ES" sz="3600" dirty="0"/>
          </a:p>
        </p:txBody>
      </p:sp>
      <p:sp>
        <p:nvSpPr>
          <p:cNvPr id="30" name="Aşağı Ok 29"/>
          <p:cNvSpPr/>
          <p:nvPr/>
        </p:nvSpPr>
        <p:spPr>
          <a:xfrm rot="10800000"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1" name="Düz Ok Bağlayıcısı 30"/>
          <p:cNvCxnSpPr/>
          <p:nvPr/>
        </p:nvCxnSpPr>
        <p:spPr>
          <a:xfrm>
            <a:off x="756566" y="3915498"/>
            <a:ext cx="4320479" cy="174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Sol Yukarı Ok 7"/>
          <p:cNvSpPr/>
          <p:nvPr/>
        </p:nvSpPr>
        <p:spPr>
          <a:xfrm>
            <a:off x="7147530" y="3757630"/>
            <a:ext cx="1152128" cy="2647622"/>
          </a:xfrm>
          <a:prstGeom prst="left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Ok Bağlayıcısı 9"/>
          <p:cNvCxnSpPr/>
          <p:nvPr/>
        </p:nvCxnSpPr>
        <p:spPr>
          <a:xfrm flipV="1">
            <a:off x="1187624" y="692696"/>
            <a:ext cx="1327654" cy="2394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2540279" y="-171400"/>
            <a:ext cx="53091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8800" dirty="0" smtClean="0"/>
              <a:t>-</a:t>
            </a: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194387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238284"/>
            <a:ext cx="231345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Açık Piyasa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029647" y="828461"/>
            <a:ext cx="474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APİ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799464" y="5263723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Emisyon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99464" y="5832955"/>
            <a:ext cx="1418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Serbest </a:t>
            </a:r>
            <a:r>
              <a:rPr lang="tr-TR" dirty="0"/>
              <a:t>Rezerv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015221" y="1212391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O/N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14387" y="1674056"/>
            <a:ext cx="168507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Döviz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4387" y="2428911"/>
            <a:ext cx="182614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Hazine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505597" y="2992383"/>
            <a:ext cx="149406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İTFA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İHALE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VERGİ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BANKA ÖDEME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164" y="4898660"/>
            <a:ext cx="142449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Para Tabanı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errar corchete"/>
          <p:cNvSpPr/>
          <p:nvPr/>
        </p:nvSpPr>
        <p:spPr>
          <a:xfrm>
            <a:off x="2971060" y="238284"/>
            <a:ext cx="2232248" cy="628706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5203308" y="3012482"/>
            <a:ext cx="3969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Bankacılık sistemine fon girişi olduğunda</a:t>
            </a:r>
          </a:p>
          <a:p>
            <a:r>
              <a:rPr lang="tr-TR" dirty="0"/>
              <a:t>l</a:t>
            </a:r>
            <a:r>
              <a:rPr lang="tr-TR" dirty="0" smtClean="0"/>
              <a:t>ikitide tablosuna +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7524328" y="0"/>
            <a:ext cx="1485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KISA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01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572000" y="162880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794824" y="1988840"/>
            <a:ext cx="2528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Emisyon</a:t>
            </a:r>
            <a:endParaRPr lang="es-ES" sz="5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13 CuadroTexto"/>
          <p:cNvSpPr txBox="1"/>
          <p:nvPr/>
        </p:nvSpPr>
        <p:spPr>
          <a:xfrm>
            <a:off x="4932040" y="2967335"/>
            <a:ext cx="10422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Z.K</a:t>
            </a:r>
            <a:endParaRPr lang="es-ES" sz="5400" dirty="0"/>
          </a:p>
        </p:txBody>
      </p:sp>
      <p:sp>
        <p:nvSpPr>
          <p:cNvPr id="15" name="Aşağı Ok 14"/>
          <p:cNvSpPr/>
          <p:nvPr/>
        </p:nvSpPr>
        <p:spPr>
          <a:xfrm rot="10800000">
            <a:off x="7354848" y="1844824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şağı Ok 15"/>
          <p:cNvSpPr/>
          <p:nvPr/>
        </p:nvSpPr>
        <p:spPr>
          <a:xfrm>
            <a:off x="6156176" y="3039343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18" name="Aşağı Ok 17"/>
          <p:cNvSpPr/>
          <p:nvPr/>
        </p:nvSpPr>
        <p:spPr>
          <a:xfrm rot="10800000"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Yukarı Aşağı Ok 1"/>
          <p:cNvSpPr/>
          <p:nvPr/>
        </p:nvSpPr>
        <p:spPr>
          <a:xfrm>
            <a:off x="7174828" y="3274383"/>
            <a:ext cx="864096" cy="2952328"/>
          </a:xfrm>
          <a:prstGeom prst="up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ağa Bükülü Ok 2"/>
          <p:cNvSpPr/>
          <p:nvPr/>
        </p:nvSpPr>
        <p:spPr>
          <a:xfrm>
            <a:off x="1331640" y="2270485"/>
            <a:ext cx="2880320" cy="4470883"/>
          </a:xfrm>
          <a:prstGeom prst="curved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15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4572000" y="1628800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4729425" y="2679303"/>
            <a:ext cx="34823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Z.K. Serbest</a:t>
            </a:r>
            <a:endParaRPr lang="es-ES" sz="5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1845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TCMB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13 CuadroTexto"/>
          <p:cNvSpPr txBox="1"/>
          <p:nvPr/>
        </p:nvSpPr>
        <p:spPr>
          <a:xfrm>
            <a:off x="4779036" y="1808820"/>
            <a:ext cx="10422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Z.K</a:t>
            </a:r>
            <a:endParaRPr lang="es-ES" sz="5400" dirty="0"/>
          </a:p>
        </p:txBody>
      </p:sp>
      <p:sp>
        <p:nvSpPr>
          <p:cNvPr id="15" name="Aşağı Ok 14"/>
          <p:cNvSpPr/>
          <p:nvPr/>
        </p:nvSpPr>
        <p:spPr>
          <a:xfrm>
            <a:off x="8211725" y="2670671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Aşağı Ok 15"/>
          <p:cNvSpPr/>
          <p:nvPr/>
        </p:nvSpPr>
        <p:spPr>
          <a:xfrm rot="10800000">
            <a:off x="6012160" y="1700808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4 CuadroTexto"/>
          <p:cNvSpPr txBox="1"/>
          <p:nvPr/>
        </p:nvSpPr>
        <p:spPr>
          <a:xfrm>
            <a:off x="5598356" y="5581150"/>
            <a:ext cx="1117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APİ</a:t>
            </a:r>
            <a:endParaRPr lang="es-ES" sz="5400" dirty="0"/>
          </a:p>
        </p:txBody>
      </p:sp>
      <p:sp>
        <p:nvSpPr>
          <p:cNvPr id="18" name="Aşağı Ok 17"/>
          <p:cNvSpPr/>
          <p:nvPr/>
        </p:nvSpPr>
        <p:spPr>
          <a:xfrm rot="10800000">
            <a:off x="5096719" y="5517232"/>
            <a:ext cx="504056" cy="851322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Yukarı Aşağı Ok 1"/>
          <p:cNvSpPr/>
          <p:nvPr/>
        </p:nvSpPr>
        <p:spPr>
          <a:xfrm>
            <a:off x="6961518" y="3505475"/>
            <a:ext cx="864096" cy="2952328"/>
          </a:xfrm>
          <a:prstGeom prst="up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Sağa Bükülü Ok 2"/>
          <p:cNvSpPr/>
          <p:nvPr/>
        </p:nvSpPr>
        <p:spPr>
          <a:xfrm>
            <a:off x="1331640" y="2270485"/>
            <a:ext cx="2880320" cy="4470883"/>
          </a:xfrm>
          <a:prstGeom prst="curv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045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38372" y="1772816"/>
            <a:ext cx="40685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smtClean="0"/>
              <a:t>Likit Yerli Banka</a:t>
            </a:r>
            <a:endParaRPr lang="es-ES" sz="48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640901" y="626502"/>
            <a:ext cx="204658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Sistem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3 CuadroTexto"/>
          <p:cNvSpPr txBox="1"/>
          <p:nvPr/>
        </p:nvSpPr>
        <p:spPr>
          <a:xfrm>
            <a:off x="251520" y="2800901"/>
            <a:ext cx="4224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err="1" smtClean="0"/>
              <a:t>İLikit</a:t>
            </a:r>
            <a:r>
              <a:rPr lang="tr-TR" sz="4800" dirty="0" smtClean="0"/>
              <a:t> Yerli Banka</a:t>
            </a:r>
            <a:endParaRPr lang="es-ES" sz="4800" dirty="0"/>
          </a:p>
        </p:txBody>
      </p:sp>
      <p:sp>
        <p:nvSpPr>
          <p:cNvPr id="20" name="13 CuadroTexto"/>
          <p:cNvSpPr txBox="1"/>
          <p:nvPr/>
        </p:nvSpPr>
        <p:spPr>
          <a:xfrm>
            <a:off x="225225" y="3861048"/>
            <a:ext cx="4907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smtClean="0"/>
              <a:t>Likit Yabancı Banka</a:t>
            </a:r>
            <a:endParaRPr lang="es-ES" sz="4800" dirty="0"/>
          </a:p>
        </p:txBody>
      </p:sp>
      <p:sp>
        <p:nvSpPr>
          <p:cNvPr id="21" name="13 CuadroTexto"/>
          <p:cNvSpPr txBox="1"/>
          <p:nvPr/>
        </p:nvSpPr>
        <p:spPr>
          <a:xfrm>
            <a:off x="294465" y="4784378"/>
            <a:ext cx="3783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dirty="0" smtClean="0"/>
              <a:t>Yatırım Fonları</a:t>
            </a:r>
            <a:endParaRPr lang="es-ES" sz="4800" dirty="0"/>
          </a:p>
        </p:txBody>
      </p:sp>
      <p:sp>
        <p:nvSpPr>
          <p:cNvPr id="4" name="Dikdörtgen 3"/>
          <p:cNvSpPr/>
          <p:nvPr/>
        </p:nvSpPr>
        <p:spPr>
          <a:xfrm>
            <a:off x="5427960" y="1877571"/>
            <a:ext cx="1164101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+ 50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5427960" y="2877845"/>
            <a:ext cx="1404793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- 300</a:t>
            </a:r>
            <a:endParaRPr lang="tr-TR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5480954" y="3861047"/>
            <a:ext cx="1449435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+ 100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5480954" y="4784378"/>
            <a:ext cx="1164101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+ 50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225225" y="5823902"/>
            <a:ext cx="89552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35 CuadroTexto"/>
          <p:cNvSpPr txBox="1"/>
          <p:nvPr/>
        </p:nvSpPr>
        <p:spPr>
          <a:xfrm>
            <a:off x="299890" y="5934670"/>
            <a:ext cx="421378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4800" dirty="0" smtClean="0"/>
              <a:t>Net Sistem Açığı</a:t>
            </a:r>
            <a:endParaRPr lang="es-E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5480954" y="5934670"/>
            <a:ext cx="1568058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+ 100</a:t>
            </a:r>
            <a:endParaRPr lang="tr-TR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7308304" y="1899597"/>
            <a:ext cx="1774845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BREPO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7359231" y="4815155"/>
            <a:ext cx="1459053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REPO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7383524" y="3922604"/>
            <a:ext cx="1572739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SWAP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7452320" y="5965447"/>
            <a:ext cx="976549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APİ</a:t>
            </a:r>
            <a:endParaRPr lang="tr-TR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6746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89847" y="1813173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BİST Repo-Ters Repo Pazarı’nda genel olarak bankaların borç alan tarafta, yatırım </a:t>
            </a:r>
          </a:p>
          <a:p>
            <a:pPr algn="just"/>
            <a:r>
              <a:rPr lang="tr-TR" dirty="0"/>
              <a:t>fonlarının ve aracı kurumların ise borç veren tarafta olduğu göze çarpmaktadır. </a:t>
            </a:r>
            <a:endParaRPr lang="tr-TR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468520" y="188640"/>
            <a:ext cx="82089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BİST Repo-Ters Repo Pazarı’nda gerçekleşen gecelik repo faizlerinin hareket edebileceği </a:t>
            </a:r>
            <a:r>
              <a:rPr lang="tr-TR" dirty="0" smtClean="0"/>
              <a:t> </a:t>
            </a:r>
            <a:r>
              <a:rPr lang="tr-TR" dirty="0" err="1" smtClean="0"/>
              <a:t>band</a:t>
            </a:r>
            <a:r>
              <a:rPr lang="tr-TR" dirty="0" smtClean="0"/>
              <a:t> </a:t>
            </a:r>
            <a:r>
              <a:rPr lang="tr-TR" dirty="0"/>
              <a:t>TCMB tarafından belirlenmektedir. TCMB bu piyasada gecelik faizlerin koridorun içerisinde </a:t>
            </a:r>
            <a:r>
              <a:rPr lang="tr-TR" dirty="0" smtClean="0"/>
              <a:t> kalmasını </a:t>
            </a:r>
            <a:r>
              <a:rPr lang="tr-TR" dirty="0"/>
              <a:t>sağlamak için gerekli gördüğü durumlarda işlem yapmaktadır. Bunun sonucunda </a:t>
            </a:r>
            <a:r>
              <a:rPr lang="tr-TR" dirty="0" smtClean="0"/>
              <a:t>BİST gecelik </a:t>
            </a:r>
            <a:r>
              <a:rPr lang="tr-TR" dirty="0"/>
              <a:t>repo faizleri TCMB’nin faiz koridoru içinde oluşmaktadır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88244" y="2780928"/>
            <a:ext cx="83746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t </a:t>
            </a:r>
            <a:r>
              <a:rPr lang="tr-TR" dirty="0"/>
              <a:t>repo vadesini, </a:t>
            </a:r>
            <a:endParaRPr lang="tr-TR" dirty="0" smtClean="0"/>
          </a:p>
          <a:p>
            <a:pPr algn="just"/>
            <a:r>
              <a:rPr lang="tr-TR" dirty="0" smtClean="0"/>
              <a:t>ZK</a:t>
            </a:r>
            <a:r>
              <a:rPr lang="tr-TR" sz="800" dirty="0" smtClean="0"/>
              <a:t>TL</a:t>
            </a:r>
            <a:r>
              <a:rPr lang="tr-TR" dirty="0" smtClean="0"/>
              <a:t> Türk </a:t>
            </a:r>
            <a:r>
              <a:rPr lang="tr-TR" dirty="0"/>
              <a:t>lirası cinsi repo işlemlerinin tabi olduğu zorunlu karşılık seviyesini</a:t>
            </a:r>
            <a:r>
              <a:rPr lang="tr-TR" dirty="0" smtClean="0"/>
              <a:t>,</a:t>
            </a:r>
          </a:p>
          <a:p>
            <a:pPr algn="just"/>
            <a:r>
              <a:rPr lang="tr-TR" dirty="0" err="1" smtClean="0"/>
              <a:t>r</a:t>
            </a:r>
            <a:r>
              <a:rPr lang="tr-TR" sz="800" dirty="0" err="1" smtClean="0"/>
              <a:t>bist</a:t>
            </a:r>
            <a:r>
              <a:rPr lang="tr-TR" dirty="0" smtClean="0"/>
              <a:t> </a:t>
            </a:r>
            <a:r>
              <a:rPr lang="tr-TR" dirty="0"/>
              <a:t>BİST Repo-Ters </a:t>
            </a:r>
            <a:r>
              <a:rPr lang="tr-TR" dirty="0" smtClean="0"/>
              <a:t>Repo </a:t>
            </a:r>
            <a:r>
              <a:rPr lang="tr-TR" dirty="0"/>
              <a:t>Pazarı’nda gecelik vadede oluşan faizi </a:t>
            </a:r>
            <a:endParaRPr lang="tr-TR" dirty="0" smtClean="0"/>
          </a:p>
          <a:p>
            <a:pPr algn="just"/>
            <a:r>
              <a:rPr lang="tr-TR" dirty="0" smtClean="0"/>
              <a:t>S</a:t>
            </a:r>
            <a:r>
              <a:rPr lang="tr-TR" sz="800" dirty="0" smtClean="0"/>
              <a:t>0</a:t>
            </a:r>
            <a:r>
              <a:rPr lang="tr-TR" dirty="0" smtClean="0"/>
              <a:t> </a:t>
            </a:r>
            <a:r>
              <a:rPr lang="tr-TR" dirty="0"/>
              <a:t>borç alınan miktarı temsil etmektedir. Analiz kapsamında kur takası piyasası </a:t>
            </a:r>
            <a:r>
              <a:rPr lang="tr-TR" dirty="0" smtClean="0"/>
              <a:t>ile karşılaştırılabilir </a:t>
            </a:r>
            <a:r>
              <a:rPr lang="tr-TR" dirty="0"/>
              <a:t>olması adına </a:t>
            </a:r>
            <a:r>
              <a:rPr lang="tr-TR" dirty="0" smtClean="0"/>
              <a:t>S</a:t>
            </a:r>
            <a:r>
              <a:rPr lang="tr-TR" sz="800" dirty="0" smtClean="0"/>
              <a:t>0</a:t>
            </a:r>
            <a:r>
              <a:rPr lang="tr-TR" dirty="0" smtClean="0"/>
              <a:t>, </a:t>
            </a:r>
            <a:r>
              <a:rPr lang="tr-TR" dirty="0"/>
              <a:t>1 ABD dolarının Türk lirası karşılığı olarak alınmıştır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10" y="4473116"/>
            <a:ext cx="429413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56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25785"/>
            <a:ext cx="4779036" cy="3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05897" y="195470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TL</a:t>
            </a:r>
            <a:endParaRPr lang="es-ES" sz="9600" dirty="0" smtClean="0"/>
          </a:p>
        </p:txBody>
      </p:sp>
      <p:sp>
        <p:nvSpPr>
          <p:cNvPr id="21" name="20 CuadroTexto"/>
          <p:cNvSpPr txBox="1"/>
          <p:nvPr/>
        </p:nvSpPr>
        <p:spPr>
          <a:xfrm>
            <a:off x="255335" y="4039691"/>
            <a:ext cx="2472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TL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572000" y="1525785"/>
            <a:ext cx="31510" cy="530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691149" y="602455"/>
            <a:ext cx="176170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BANK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9 CuadroTexto"/>
          <p:cNvSpPr txBox="1"/>
          <p:nvPr/>
        </p:nvSpPr>
        <p:spPr>
          <a:xfrm>
            <a:off x="231763" y="27089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FX</a:t>
            </a:r>
            <a:endParaRPr lang="es-ES" sz="9600" dirty="0" smtClean="0"/>
          </a:p>
        </p:txBody>
      </p:sp>
      <p:sp>
        <p:nvSpPr>
          <p:cNvPr id="28" name="20 CuadroTexto"/>
          <p:cNvSpPr txBox="1"/>
          <p:nvPr/>
        </p:nvSpPr>
        <p:spPr>
          <a:xfrm>
            <a:off x="251483" y="4797152"/>
            <a:ext cx="2511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FX</a:t>
            </a:r>
            <a:endParaRPr lang="es-ES" sz="5400" dirty="0"/>
          </a:p>
        </p:txBody>
      </p:sp>
      <p:sp>
        <p:nvSpPr>
          <p:cNvPr id="16" name="Dikdörtgen 15"/>
          <p:cNvSpPr/>
          <p:nvPr/>
        </p:nvSpPr>
        <p:spPr>
          <a:xfrm>
            <a:off x="2503419" y="5731553"/>
            <a:ext cx="42001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YB; DİBS alım.</a:t>
            </a:r>
            <a:endParaRPr lang="tr-T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7" name="Aşağı Ok 16"/>
          <p:cNvSpPr/>
          <p:nvPr/>
        </p:nvSpPr>
        <p:spPr>
          <a:xfrm>
            <a:off x="2697382" y="2013744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Aşağı Ok 30"/>
          <p:cNvSpPr/>
          <p:nvPr/>
        </p:nvSpPr>
        <p:spPr>
          <a:xfrm rot="10800000">
            <a:off x="2804896" y="4126386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424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25785"/>
            <a:ext cx="4779036" cy="3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05897" y="195470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TL</a:t>
            </a:r>
            <a:endParaRPr lang="es-ES" sz="9600" dirty="0" smtClean="0"/>
          </a:p>
        </p:txBody>
      </p:sp>
      <p:sp>
        <p:nvSpPr>
          <p:cNvPr id="21" name="20 CuadroTexto"/>
          <p:cNvSpPr txBox="1"/>
          <p:nvPr/>
        </p:nvSpPr>
        <p:spPr>
          <a:xfrm>
            <a:off x="255335" y="4039691"/>
            <a:ext cx="2472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TL</a:t>
            </a:r>
            <a:endParaRPr lang="es-ES" sz="5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632996" y="3356992"/>
            <a:ext cx="40784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YURT DIŞI BORÇ TL</a:t>
            </a:r>
            <a:endParaRPr lang="es-ES" sz="4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572000" y="1525785"/>
            <a:ext cx="31510" cy="530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691149" y="602455"/>
            <a:ext cx="176170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BANK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9 CuadroTexto"/>
          <p:cNvSpPr txBox="1"/>
          <p:nvPr/>
        </p:nvSpPr>
        <p:spPr>
          <a:xfrm>
            <a:off x="231763" y="27089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FX</a:t>
            </a:r>
            <a:endParaRPr lang="es-ES" sz="9600" dirty="0" smtClean="0"/>
          </a:p>
        </p:txBody>
      </p:sp>
      <p:sp>
        <p:nvSpPr>
          <p:cNvPr id="28" name="20 CuadroTexto"/>
          <p:cNvSpPr txBox="1"/>
          <p:nvPr/>
        </p:nvSpPr>
        <p:spPr>
          <a:xfrm>
            <a:off x="251483" y="4797152"/>
            <a:ext cx="2511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FX</a:t>
            </a:r>
            <a:endParaRPr lang="es-ES" sz="5400" dirty="0"/>
          </a:p>
        </p:txBody>
      </p:sp>
      <p:sp>
        <p:nvSpPr>
          <p:cNvPr id="29" name="25 CuadroTexto"/>
          <p:cNvSpPr txBox="1"/>
          <p:nvPr/>
        </p:nvSpPr>
        <p:spPr>
          <a:xfrm>
            <a:off x="4632996" y="4147413"/>
            <a:ext cx="41082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YURT DIŞI BORÇ FX</a:t>
            </a:r>
            <a:endParaRPr lang="es-ES" sz="4000" dirty="0"/>
          </a:p>
        </p:txBody>
      </p:sp>
      <p:sp>
        <p:nvSpPr>
          <p:cNvPr id="16" name="Dikdörtgen 15"/>
          <p:cNvSpPr/>
          <p:nvPr/>
        </p:nvSpPr>
        <p:spPr>
          <a:xfrm>
            <a:off x="3310589" y="5737009"/>
            <a:ext cx="2936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YB;SWAP.</a:t>
            </a:r>
            <a:endParaRPr lang="tr-T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Aşağı Ok 12"/>
          <p:cNvSpPr/>
          <p:nvPr/>
        </p:nvSpPr>
        <p:spPr>
          <a:xfrm rot="10800000">
            <a:off x="8620186" y="3264615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/>
          <p:cNvSpPr/>
          <p:nvPr/>
        </p:nvSpPr>
        <p:spPr>
          <a:xfrm rot="10800000">
            <a:off x="2705276" y="4039691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458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25785"/>
            <a:ext cx="4779036" cy="31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205897" y="195470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TL</a:t>
            </a:r>
            <a:endParaRPr lang="es-ES" sz="9600" dirty="0" smtClean="0"/>
          </a:p>
        </p:txBody>
      </p:sp>
      <p:sp>
        <p:nvSpPr>
          <p:cNvPr id="21" name="20 CuadroTexto"/>
          <p:cNvSpPr txBox="1"/>
          <p:nvPr/>
        </p:nvSpPr>
        <p:spPr>
          <a:xfrm>
            <a:off x="255335" y="4039691"/>
            <a:ext cx="2472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TL</a:t>
            </a:r>
            <a:endParaRPr lang="es-ES" sz="5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4632996" y="3356992"/>
            <a:ext cx="40784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YURT DIŞI BORÇ TL</a:t>
            </a:r>
            <a:endParaRPr lang="es-ES" sz="4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572000" y="1525785"/>
            <a:ext cx="31510" cy="5301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691149" y="602455"/>
            <a:ext cx="176170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BANK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19 CuadroTexto"/>
          <p:cNvSpPr txBox="1"/>
          <p:nvPr/>
        </p:nvSpPr>
        <p:spPr>
          <a:xfrm>
            <a:off x="231763" y="2708920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smtClean="0"/>
              <a:t>DİBS FX</a:t>
            </a:r>
            <a:endParaRPr lang="es-ES" sz="9600" dirty="0" smtClean="0"/>
          </a:p>
        </p:txBody>
      </p:sp>
      <p:sp>
        <p:nvSpPr>
          <p:cNvPr id="28" name="20 CuadroTexto"/>
          <p:cNvSpPr txBox="1"/>
          <p:nvPr/>
        </p:nvSpPr>
        <p:spPr>
          <a:xfrm>
            <a:off x="251483" y="4797152"/>
            <a:ext cx="25112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 FX</a:t>
            </a:r>
            <a:endParaRPr lang="es-ES" sz="5400" dirty="0"/>
          </a:p>
        </p:txBody>
      </p:sp>
      <p:sp>
        <p:nvSpPr>
          <p:cNvPr id="29" name="25 CuadroTexto"/>
          <p:cNvSpPr txBox="1"/>
          <p:nvPr/>
        </p:nvSpPr>
        <p:spPr>
          <a:xfrm>
            <a:off x="4632996" y="4147413"/>
            <a:ext cx="41082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YURT DIŞI BORÇ FX</a:t>
            </a:r>
            <a:endParaRPr lang="es-ES" sz="4000" dirty="0"/>
          </a:p>
        </p:txBody>
      </p:sp>
      <p:sp>
        <p:nvSpPr>
          <p:cNvPr id="16" name="Dikdörtgen 15"/>
          <p:cNvSpPr/>
          <p:nvPr/>
        </p:nvSpPr>
        <p:spPr>
          <a:xfrm>
            <a:off x="2898105" y="5737009"/>
            <a:ext cx="3761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YB;FX BORÇ.</a:t>
            </a:r>
            <a:endParaRPr lang="tr-T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3" name="Aşağı Ok 12"/>
          <p:cNvSpPr/>
          <p:nvPr/>
        </p:nvSpPr>
        <p:spPr>
          <a:xfrm rot="10800000">
            <a:off x="8620186" y="4064878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Aşağı Ok 13"/>
          <p:cNvSpPr/>
          <p:nvPr/>
        </p:nvSpPr>
        <p:spPr>
          <a:xfrm rot="10800000">
            <a:off x="2786776" y="4807714"/>
            <a:ext cx="523813" cy="720080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298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653157"/>
              </p:ext>
            </p:extLst>
          </p:nvPr>
        </p:nvGraphicFramePr>
        <p:xfrm>
          <a:off x="899592" y="188639"/>
          <a:ext cx="7200800" cy="5345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Views" r:id="rId3" imgW="4657632" imgH="3457620" progId="EViews.Workfile.2">
                  <p:embed/>
                </p:oleObj>
              </mc:Choice>
              <mc:Fallback>
                <p:oleObj name="EViews" r:id="rId3" imgW="4657632" imgH="3457620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188639"/>
                        <a:ext cx="7200800" cy="53453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25 CuadroTexto"/>
          <p:cNvSpPr txBox="1"/>
          <p:nvPr/>
        </p:nvSpPr>
        <p:spPr>
          <a:xfrm>
            <a:off x="2555776" y="5849405"/>
            <a:ext cx="1142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GF &gt; TC . POL</a:t>
            </a:r>
            <a:endParaRPr lang="es-ES" sz="1400" dirty="0"/>
          </a:p>
        </p:txBody>
      </p:sp>
      <p:sp>
        <p:nvSpPr>
          <p:cNvPr id="8" name="25 CuadroTexto"/>
          <p:cNvSpPr txBox="1"/>
          <p:nvPr/>
        </p:nvSpPr>
        <p:spPr>
          <a:xfrm>
            <a:off x="3923928" y="5849405"/>
            <a:ext cx="1180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ENF ARTACAK</a:t>
            </a:r>
            <a:endParaRPr lang="es-ES" sz="1400" dirty="0"/>
          </a:p>
        </p:txBody>
      </p:sp>
      <p:sp>
        <p:nvSpPr>
          <p:cNvPr id="9" name="25 CuadroTexto"/>
          <p:cNvSpPr txBox="1"/>
          <p:nvPr/>
        </p:nvSpPr>
        <p:spPr>
          <a:xfrm>
            <a:off x="5364088" y="5847916"/>
            <a:ext cx="1253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TC. POL ARTAR</a:t>
            </a:r>
            <a:endParaRPr lang="es-ES" sz="1400" dirty="0"/>
          </a:p>
        </p:txBody>
      </p:sp>
      <p:sp>
        <p:nvSpPr>
          <p:cNvPr id="10" name="25 CuadroTexto"/>
          <p:cNvSpPr txBox="1"/>
          <p:nvPr/>
        </p:nvSpPr>
        <p:spPr>
          <a:xfrm>
            <a:off x="2555776" y="6382817"/>
            <a:ext cx="1142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GF &lt; TC . POL</a:t>
            </a:r>
            <a:endParaRPr lang="es-ES" sz="1400" dirty="0"/>
          </a:p>
        </p:txBody>
      </p:sp>
      <p:sp>
        <p:nvSpPr>
          <p:cNvPr id="11" name="25 CuadroTexto"/>
          <p:cNvSpPr txBox="1"/>
          <p:nvPr/>
        </p:nvSpPr>
        <p:spPr>
          <a:xfrm>
            <a:off x="3923928" y="6382817"/>
            <a:ext cx="1181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ENF DÜŞECEK</a:t>
            </a:r>
            <a:endParaRPr lang="es-ES" sz="1400" dirty="0"/>
          </a:p>
        </p:txBody>
      </p:sp>
      <p:sp>
        <p:nvSpPr>
          <p:cNvPr id="12" name="25 CuadroTexto"/>
          <p:cNvSpPr txBox="1"/>
          <p:nvPr/>
        </p:nvSpPr>
        <p:spPr>
          <a:xfrm>
            <a:off x="5364088" y="6381328"/>
            <a:ext cx="1286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/>
              <a:t>TC. POL AZALIR</a:t>
            </a:r>
            <a:endParaRPr lang="es-ES" sz="1400" dirty="0"/>
          </a:p>
        </p:txBody>
      </p:sp>
      <p:sp>
        <p:nvSpPr>
          <p:cNvPr id="6" name="Çift Köşeli Ayraç 5"/>
          <p:cNvSpPr/>
          <p:nvPr/>
        </p:nvSpPr>
        <p:spPr>
          <a:xfrm>
            <a:off x="2102270" y="5748542"/>
            <a:ext cx="4824536" cy="1080120"/>
          </a:xfrm>
          <a:prstGeom prst="bracketPair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626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71080"/>
              </p:ext>
            </p:extLst>
          </p:nvPr>
        </p:nvGraphicFramePr>
        <p:xfrm>
          <a:off x="215516" y="476672"/>
          <a:ext cx="8712968" cy="5544622"/>
        </p:xfrm>
        <a:graphic>
          <a:graphicData uri="http://schemas.openxmlformats.org/drawingml/2006/table">
            <a:tbl>
              <a:tblPr/>
              <a:tblGrid>
                <a:gridCol w="311068"/>
                <a:gridCol w="3202176"/>
                <a:gridCol w="905758"/>
                <a:gridCol w="304969"/>
                <a:gridCol w="463553"/>
                <a:gridCol w="2793518"/>
                <a:gridCol w="731926"/>
              </a:tblGrid>
              <a:tr h="2557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effectLst/>
                          <a:latin typeface="Times New Roman Tur"/>
                        </a:rPr>
                        <a:t>MEVDUAT BANKALARI BİLANÇOSU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57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(Tek Düzen Hesap Planına Göre)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0763">
                <a:tc gridSpan="2"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Bin TL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721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721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VARLIKLAR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6(**)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Yükümlülük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KASA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9.779.070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TOPLAM MEVDUAT 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917.637.378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EFEKTİF DEPOSU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4.594.698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Vadesiz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185.123.314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3.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YOLDAKİ PARALAR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240.535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Vadeli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732.514.064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4.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SATIN ALINAN BANKA ÇEKLERİ 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2.268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REPO İŞLEMLERİNDEN SAĞLANAN FONLAR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85.957.777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VADESİ GELMİŞ MENKUL DEĞERLER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3.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PARA PİYASALARINA BORÇLAR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 dirty="0">
                          <a:effectLst/>
                          <a:latin typeface="Times New Roman Tur"/>
                        </a:rPr>
                        <a:t>110.065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6.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KIYMETLİ MADENLER (YP) (1)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1.059.269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4.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MENKUL KIYMET ÖDÜNÇ PİYASASINA BORÇLAR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42.368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7.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T.C.MERKEZ BANKASI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26.869.084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ALINAN KREDİLER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169.975.313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7.1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Vadesiz Serbest Hesap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25.838.123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TC Merkez Bankası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7.2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Vadeli Serbest ve Serbest Olmayan Hesap (2)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1.030.961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Yurtiçi Bankalar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5.409.036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8.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BANKALAR 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50.926.804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Yurtiçi Diğer Kuruluşlar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134.917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effectLst/>
                          <a:latin typeface="Times New Roman TUR"/>
                        </a:rPr>
                        <a:t>8.1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Yurtiçi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10.175.534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Yurtdışı Bankalar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149.586.628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effectLst/>
                          <a:latin typeface="Times New Roman TUR"/>
                        </a:rPr>
                        <a:t>8.2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Yurtdışı 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40.751.270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5.5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Yurtdışı  Fonlar ve Diğer Kuruluşlar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14.844.732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9.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PARA PİYASALARINDAN ALACAKLAR 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2.078.671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6.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SERMAYE BENZERİ BORÇLAR (1)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9.270.584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10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KATILIM BANKALARI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 -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7.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KARŞILIKLAR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32.536.978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0127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11.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GERÇEĞE UYGUN DEĞ. FARKI K/Z YANSITILAN VE SAT. HAZIR MD (1) (3)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159.640.639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8.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TÜREV FİNANSAL YÜKÜMLÜLÜKLER (5)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5.716.108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0" i="0" u="none" strike="noStrike">
                          <a:effectLst/>
                          <a:latin typeface="Times New Roman TUR"/>
                        </a:rPr>
                        <a:t>11.1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Bilgi için: Repoya tabi menkul değerler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61.105.572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9.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KİRALAMA İŞLEMLERİNDEN BORÇLAR (NET)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101.443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678"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12.</a:t>
                      </a:r>
                    </a:p>
                  </a:txBody>
                  <a:tcPr marL="8632" marR="8632" marT="8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TERS REPO İŞLEMLERİNDEN ALACAKLAR</a:t>
                      </a:r>
                    </a:p>
                  </a:txBody>
                  <a:tcPr marL="8632" marR="8632" marT="863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18.859.495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10.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700" b="1" i="0" u="none" strike="noStrike">
                          <a:effectLst/>
                          <a:latin typeface="Times New Roman Tur"/>
                        </a:rPr>
                        <a:t>FAKTORİNG İŞLEMLERİNDEN BORÇLAR 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700" b="1" i="0" u="none" strike="noStrike" dirty="0">
                          <a:effectLst/>
                          <a:latin typeface="Times New Roman Tur"/>
                        </a:rPr>
                        <a:t>577</a:t>
                      </a:r>
                    </a:p>
                  </a:txBody>
                  <a:tcPr marL="8632" marR="8632" marT="8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7" name="Düz Ok Bağlayıcısı 6"/>
          <p:cNvCxnSpPr/>
          <p:nvPr/>
        </p:nvCxnSpPr>
        <p:spPr>
          <a:xfrm flipV="1">
            <a:off x="2987824" y="2708920"/>
            <a:ext cx="5472608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444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466084"/>
              </p:ext>
            </p:extLst>
          </p:nvPr>
        </p:nvGraphicFramePr>
        <p:xfrm>
          <a:off x="2411760" y="1124744"/>
          <a:ext cx="4752527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794"/>
                <a:gridCol w="2886659"/>
                <a:gridCol w="1533074"/>
              </a:tblGrid>
              <a:tr h="225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MEVDUAT BANKALARI BİLANÇOSU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42644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(Tek Düzen Hesap Planına Göre)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0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225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Bin TL</a:t>
                      </a:r>
                      <a:endParaRPr lang="tr-TR" sz="1100" b="1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2258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1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0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2258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 </a:t>
                      </a:r>
                      <a:endParaRPr lang="tr-TR" sz="1100" b="1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VARLIKLAR</a:t>
                      </a:r>
                      <a:endParaRPr lang="tr-TR" sz="1100" b="0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84950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11.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GERÇEĞE UYGUN DEĞ. FARKI K/Z YANSITILAN VE SAT. HAZIR MD (1) (3)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159.640.639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56746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11.1</a:t>
                      </a:r>
                      <a:endParaRPr lang="tr-TR" sz="1100" b="0" i="0" u="none" strike="noStrike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Bilgi için: Repoya tabi menkul değerler</a:t>
                      </a:r>
                      <a:endParaRPr lang="tr-TR" sz="11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61.105.572</a:t>
                      </a:r>
                      <a:endParaRPr lang="tr-TR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708485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21.</a:t>
                      </a:r>
                      <a:endParaRPr lang="tr-TR" sz="1100" b="1" i="0" u="none" strike="noStrike" dirty="0">
                        <a:solidFill>
                          <a:srgbClr val="E26B0A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VADEYE KADAR ELDE TUTULACAK MENKUL DEĞERLER </a:t>
                      </a:r>
                      <a:endParaRPr lang="tr-TR" sz="1100" b="1" i="0" u="none" strike="noStrike">
                        <a:solidFill>
                          <a:srgbClr val="E26B0A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69.303.888</a:t>
                      </a:r>
                      <a:endParaRPr lang="tr-TR" sz="1100" b="1" i="0" u="none" strike="noStrike" dirty="0">
                        <a:solidFill>
                          <a:srgbClr val="E26B0A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56746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21.1</a:t>
                      </a:r>
                      <a:endParaRPr lang="tr-TR" sz="1100" b="0" i="0" u="none" strike="noStrike">
                        <a:solidFill>
                          <a:srgbClr val="E26B0A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Bilgi için: Repoya tabi menkul değerler</a:t>
                      </a:r>
                      <a:endParaRPr lang="tr-TR" sz="11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25.747.079</a:t>
                      </a:r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  <a:tr h="22582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T O P L A M  </a:t>
                      </a:r>
                      <a:endParaRPr lang="pt-B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1.579.411.994</a:t>
                      </a:r>
                      <a:endParaRPr lang="tr-TR" sz="1100" b="1" i="0" u="none" strike="noStrike" dirty="0">
                        <a:effectLst/>
                        <a:latin typeface="Times New Roman Tur"/>
                      </a:endParaRPr>
                    </a:p>
                  </a:txBody>
                  <a:tcPr marL="5873" marR="5873" marT="587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87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238284"/>
            <a:ext cx="231345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Açık Piyasa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029647" y="828461"/>
            <a:ext cx="474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APİ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1799464" y="5263723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Emisyon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99464" y="5832955"/>
            <a:ext cx="1418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Serbest </a:t>
            </a:r>
            <a:r>
              <a:rPr lang="tr-TR" dirty="0"/>
              <a:t>Rezerv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015221" y="1212391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O/N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14387" y="1674056"/>
            <a:ext cx="168507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Döviz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14387" y="2428911"/>
            <a:ext cx="1826141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Hazine İşlemleri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505597" y="2992383"/>
            <a:ext cx="149406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İTFA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İHALE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VERGİ</a:t>
            </a:r>
          </a:p>
          <a:p>
            <a:pPr algn="ctr"/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400" dirty="0" smtClean="0">
                <a:latin typeface="Arial" pitchFamily="34" charset="0"/>
                <a:cs typeface="Arial" pitchFamily="34" charset="0"/>
              </a:rPr>
              <a:t>BANKA ÖDEME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164" y="4898660"/>
            <a:ext cx="142449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Para Tabanı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errar corchete"/>
          <p:cNvSpPr/>
          <p:nvPr/>
        </p:nvSpPr>
        <p:spPr>
          <a:xfrm>
            <a:off x="2971060" y="238284"/>
            <a:ext cx="2232248" cy="6287060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7953612" y="2421102"/>
            <a:ext cx="62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Aylık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7328538" y="0"/>
            <a:ext cx="1877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UZUN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8172400" y="982349"/>
            <a:ext cx="94856" cy="122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11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Çapraz Köşeli Dikdörtgen 13"/>
          <p:cNvSpPr/>
          <p:nvPr/>
        </p:nvSpPr>
        <p:spPr>
          <a:xfrm>
            <a:off x="3323106" y="3349347"/>
            <a:ext cx="2664296" cy="1368152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4080966" y="447"/>
            <a:ext cx="931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YB</a:t>
            </a:r>
            <a:endParaRPr lang="tr-TR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586498" y="3510203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DİBS</a:t>
            </a:r>
            <a:endParaRPr lang="tr-TR" sz="2800" dirty="0"/>
          </a:p>
        </p:txBody>
      </p:sp>
      <p:sp>
        <p:nvSpPr>
          <p:cNvPr id="7" name="Sağa Bükülü Ok 6"/>
          <p:cNvSpPr/>
          <p:nvPr/>
        </p:nvSpPr>
        <p:spPr>
          <a:xfrm>
            <a:off x="3288311" y="1161946"/>
            <a:ext cx="432048" cy="11852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450182" y="1884289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</a:t>
            </a:r>
            <a:endParaRPr lang="tr-TR" sz="2800" dirty="0"/>
          </a:p>
        </p:txBody>
      </p:sp>
      <p:cxnSp>
        <p:nvCxnSpPr>
          <p:cNvPr id="10" name="Düz Bağlayıcı 9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4502556" y="5240559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</a:t>
            </a:r>
            <a:endParaRPr lang="tr-TR" sz="2800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4371886" y="6318169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Dolar</a:t>
            </a:r>
            <a:endParaRPr lang="tr-TR" sz="2800" dirty="0"/>
          </a:p>
        </p:txBody>
      </p:sp>
      <p:sp>
        <p:nvSpPr>
          <p:cNvPr id="13" name="Sağa Bükülü Ok 12"/>
          <p:cNvSpPr/>
          <p:nvPr/>
        </p:nvSpPr>
        <p:spPr>
          <a:xfrm flipH="1">
            <a:off x="5389640" y="5452072"/>
            <a:ext cx="576064" cy="11852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211960" y="1052736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Dolar</a:t>
            </a:r>
            <a:endParaRPr lang="tr-TR" sz="2800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4865258" y="3510203"/>
            <a:ext cx="959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Swap</a:t>
            </a:r>
            <a:endParaRPr lang="tr-TR" sz="2800" dirty="0"/>
          </a:p>
        </p:txBody>
      </p:sp>
      <p:sp>
        <p:nvSpPr>
          <p:cNvPr id="17" name="Aşağı Ok 16"/>
          <p:cNvSpPr/>
          <p:nvPr/>
        </p:nvSpPr>
        <p:spPr>
          <a:xfrm>
            <a:off x="4381476" y="2460744"/>
            <a:ext cx="562013" cy="772924"/>
          </a:xfrm>
          <a:prstGeom prst="down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9" name="Düz Ok Bağlayıcısı 18"/>
          <p:cNvCxnSpPr/>
          <p:nvPr/>
        </p:nvCxnSpPr>
        <p:spPr>
          <a:xfrm>
            <a:off x="5092476" y="3951223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Sağ Ok 19"/>
          <p:cNvSpPr/>
          <p:nvPr/>
        </p:nvSpPr>
        <p:spPr>
          <a:xfrm rot="10800000">
            <a:off x="3157340" y="5593293"/>
            <a:ext cx="1224136" cy="7200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185698" y="5401575"/>
            <a:ext cx="1810111" cy="523220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 + TL Faiz</a:t>
            </a:r>
            <a:endParaRPr lang="tr-TR" sz="2800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-36512" y="6020019"/>
            <a:ext cx="2736647" cy="523220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tr-TR" sz="2800" dirty="0" smtClean="0"/>
              <a:t>Dolar + Dolar Faiz</a:t>
            </a:r>
            <a:endParaRPr lang="tr-TR" sz="2800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211554" y="3508793"/>
            <a:ext cx="1810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 + TL Faiz</a:t>
            </a:r>
            <a:endParaRPr lang="tr-TR" sz="2800" dirty="0"/>
          </a:p>
        </p:txBody>
      </p:sp>
      <p:cxnSp>
        <p:nvCxnSpPr>
          <p:cNvPr id="25" name="Düz Ok Bağlayıcısı 24"/>
          <p:cNvCxnSpPr/>
          <p:nvPr/>
        </p:nvCxnSpPr>
        <p:spPr>
          <a:xfrm flipH="1">
            <a:off x="2021665" y="3771813"/>
            <a:ext cx="159312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Sağa Bükülü Ok 27"/>
          <p:cNvSpPr/>
          <p:nvPr/>
        </p:nvSpPr>
        <p:spPr>
          <a:xfrm flipH="1">
            <a:off x="8408281" y="3429000"/>
            <a:ext cx="339554" cy="11852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7570453" y="4373689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</a:t>
            </a:r>
            <a:endParaRPr lang="tr-TR" sz="2800" dirty="0"/>
          </a:p>
        </p:txBody>
      </p:sp>
      <p:sp>
        <p:nvSpPr>
          <p:cNvPr id="30" name="Metin kutusu 29"/>
          <p:cNvSpPr txBox="1"/>
          <p:nvPr/>
        </p:nvSpPr>
        <p:spPr>
          <a:xfrm>
            <a:off x="7307560" y="3344488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Dolar</a:t>
            </a:r>
            <a:endParaRPr lang="tr-TR" sz="2800" dirty="0"/>
          </a:p>
        </p:txBody>
      </p:sp>
      <p:sp>
        <p:nvSpPr>
          <p:cNvPr id="31" name="Metin kutusu 30"/>
          <p:cNvSpPr txBox="1"/>
          <p:nvPr/>
        </p:nvSpPr>
        <p:spPr>
          <a:xfrm>
            <a:off x="6715793" y="6237312"/>
            <a:ext cx="1810111" cy="523220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tr-TR" sz="2800" dirty="0" smtClean="0"/>
              <a:t>TL + TL Faiz</a:t>
            </a:r>
            <a:endParaRPr lang="tr-TR" sz="2800" dirty="0"/>
          </a:p>
        </p:txBody>
      </p:sp>
      <p:sp>
        <p:nvSpPr>
          <p:cNvPr id="32" name="Metin kutusu 31"/>
          <p:cNvSpPr txBox="1"/>
          <p:nvPr/>
        </p:nvSpPr>
        <p:spPr>
          <a:xfrm>
            <a:off x="6476984" y="5593293"/>
            <a:ext cx="2736647" cy="52322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rtlCol="0">
            <a:spAutoFit/>
          </a:bodyPr>
          <a:lstStyle/>
          <a:p>
            <a:pPr algn="ctr"/>
            <a:r>
              <a:rPr lang="tr-TR" sz="2800" dirty="0" smtClean="0"/>
              <a:t>Dolar + Dolar Faiz</a:t>
            </a:r>
            <a:endParaRPr lang="tr-TR" sz="2800" dirty="0"/>
          </a:p>
        </p:txBody>
      </p:sp>
      <p:sp>
        <p:nvSpPr>
          <p:cNvPr id="33" name="Sağ Ok 32"/>
          <p:cNvSpPr/>
          <p:nvPr/>
        </p:nvSpPr>
        <p:spPr>
          <a:xfrm rot="5400000">
            <a:off x="7610676" y="5000690"/>
            <a:ext cx="429629" cy="38592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5" name="Düz Bağlayıcı 34"/>
          <p:cNvCxnSpPr/>
          <p:nvPr/>
        </p:nvCxnSpPr>
        <p:spPr>
          <a:xfrm>
            <a:off x="6372200" y="764704"/>
            <a:ext cx="0" cy="60932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Dikdörtgen 35"/>
          <p:cNvSpPr/>
          <p:nvPr/>
        </p:nvSpPr>
        <p:spPr>
          <a:xfrm>
            <a:off x="7469796" y="4629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tr-TR" sz="54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</a:t>
            </a:r>
            <a:endParaRPr lang="tr-TR" sz="54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7335232" y="1067636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TL</a:t>
            </a:r>
            <a:endParaRPr lang="tr-TR" sz="2800" dirty="0"/>
          </a:p>
        </p:txBody>
      </p:sp>
      <p:sp>
        <p:nvSpPr>
          <p:cNvPr id="38" name="Metin kutusu 37"/>
          <p:cNvSpPr txBox="1"/>
          <p:nvPr/>
        </p:nvSpPr>
        <p:spPr>
          <a:xfrm>
            <a:off x="7204562" y="2145246"/>
            <a:ext cx="973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Dolar</a:t>
            </a:r>
            <a:endParaRPr lang="tr-TR" sz="2800" dirty="0"/>
          </a:p>
        </p:txBody>
      </p:sp>
      <p:sp>
        <p:nvSpPr>
          <p:cNvPr id="39" name="Sağa Bükülü Ok 38"/>
          <p:cNvSpPr/>
          <p:nvPr/>
        </p:nvSpPr>
        <p:spPr>
          <a:xfrm flipH="1">
            <a:off x="8222316" y="1279149"/>
            <a:ext cx="576064" cy="11852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09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Düz Bağlayıcı 11"/>
          <p:cNvCxnSpPr/>
          <p:nvPr/>
        </p:nvCxnSpPr>
        <p:spPr>
          <a:xfrm>
            <a:off x="-108520" y="4509120"/>
            <a:ext cx="91805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251521" y="5013176"/>
            <a:ext cx="892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Bu verilerin ışığında, bankaların TL ihtiyaçlarının yaklaşık yarısını APİ işlemi ile yaptığını</a:t>
            </a:r>
          </a:p>
          <a:p>
            <a:pPr algn="ctr"/>
            <a:r>
              <a:rPr lang="tr-TR" smtClean="0"/>
              <a:t>Söyleyebilir miyiz </a:t>
            </a:r>
            <a:r>
              <a:rPr lang="tr-TR" dirty="0" smtClean="0"/>
              <a:t>?</a:t>
            </a:r>
            <a:endParaRPr lang="tr-TR" dirty="0"/>
          </a:p>
        </p:txBody>
      </p:sp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556314"/>
              </p:ext>
            </p:extLst>
          </p:nvPr>
        </p:nvGraphicFramePr>
        <p:xfrm>
          <a:off x="354360" y="332656"/>
          <a:ext cx="8435279" cy="3816426"/>
        </p:xfrm>
        <a:graphic>
          <a:graphicData uri="http://schemas.openxmlformats.org/drawingml/2006/table">
            <a:tbl>
              <a:tblPr/>
              <a:tblGrid>
                <a:gridCol w="578626"/>
                <a:gridCol w="2676145"/>
                <a:gridCol w="714241"/>
                <a:gridCol w="714241"/>
                <a:gridCol w="714241"/>
                <a:gridCol w="714241"/>
                <a:gridCol w="714241"/>
                <a:gridCol w="714241"/>
                <a:gridCol w="895062"/>
              </a:tblGrid>
              <a:tr h="25234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MEVDUAT BANKALARI BİLANÇOSU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2010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2012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2013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2014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6(**)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TERS REPO İŞLEMLERİNDEN ALACAKLAR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117.820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822.152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11.314.500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12.289.288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10.856.702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13.996.205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18.859.495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3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REPO İŞLEMLERİNDEN SAĞLANAN FONLAR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33.926.420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51.221.168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47.173.079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74.437.408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54.271.457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80.878.317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85.957.777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4280"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0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ANALİTİK BİLANÇO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2010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2012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2013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2014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6(**)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AÇIK PİYASA İŞLEMLERİ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-10.125.625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-18.917.404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-10.913.061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-39.128.657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-19.400.147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-38.873.446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-40.309.000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32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032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34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APİ/ REPO İŞLEMLERİNDEN SAĞLANAN FONLAR (%)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2009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2010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2012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2013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2014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6(**)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03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>
                          <a:effectLst/>
                          <a:latin typeface="Times New Roman Tur"/>
                        </a:rPr>
                        <a:t> </a:t>
                      </a:r>
                    </a:p>
                  </a:txBody>
                  <a:tcPr marL="8843" marR="8843" marT="88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-29,8</a:t>
                      </a:r>
                    </a:p>
                  </a:txBody>
                  <a:tcPr marL="8843" marR="8843" marT="88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-36,9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-23,1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-52,6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-35,7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>
                          <a:effectLst/>
                          <a:latin typeface="Arial"/>
                        </a:rPr>
                        <a:t>-48,1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0" i="0" u="none" strike="noStrike" dirty="0">
                          <a:effectLst/>
                          <a:latin typeface="Arial"/>
                        </a:rPr>
                        <a:t>-46,9</a:t>
                      </a:r>
                    </a:p>
                  </a:txBody>
                  <a:tcPr marL="8843" marR="8843" marT="88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910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Düz Bağlayıcı 11"/>
          <p:cNvCxnSpPr/>
          <p:nvPr/>
        </p:nvCxnSpPr>
        <p:spPr>
          <a:xfrm>
            <a:off x="-108520" y="4509120"/>
            <a:ext cx="91805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AutoShape 2" descr="data:image/jpeg;base64,/9j/4AAQSkZJRgABAQAAAQABAAD/2wCEAAkGBxIHBhQUBxQUFBQXGBUUGBQXGRcdFxcWFxweFxsYGxgfHDQgGh8xGxwdJDEjJSstMC4uHB81ODMtNygtLisBCgoKDAwMDgwNFysZHxkrKysrLCsrNysrKysrKysrKysrKyssKysrKysrLCsrKysrKysrKysrKysrKysrKysrK//AABEIALEBHQMBIgACEQEDEQH/xAAcAAEBAAIDAQEAAAAAAAAAAAAABQMEAgYHAQj/xABEEAACAQMDAQQGCAMFBgcAAAABAgADBBEFEiExBhNBURUiVGGS0wcUMjZxc4GyF0LhM1KCoaIWIyRikZM0NUNTctHS/8QAFQEBAQAAAAAAAAAAAAAAAAAAAAH/xAAUEQEAAAAAAAAAAAAAAAAAAAAA/9oADAMBAAIRAxEAPwD3GIiAiIgIiICIiAiIgJgvbunYWjVL11SmgLM7HAUDxJmeec/Tu7r2LUU/smtTD+8DLD/UAf0EDNcfTBplJyKZrPg4ytM4PvGcTD/GXTvKv8H9Z+f53rT+z6aj2YoU6VOnRuGrrbVHqqCXFZlrU6tN+owi7SBxhm88wr0b+M2nDqK/wf1j+MuneVf4P6zp3Zfsxb0terrbb37qg6OKicirVcrT2KVyX7pGfp1AxkSTY9mqVSzC2ykmvfi0pmqqb0pUWy7KwJwT9kkdcEdBkh6P/GbTj4V/g/rH8ZdO8q/wf1njXaW6pP2xrPWTFAVsd2u1T3SELtHgCVX/AKkyp250rGuk2iUqdBVoBmp0UpiiawLBayU//UHOceAAgeo/xl07yr/B/WZKX0xaY7Yfv195pkj/ACM8l7b6RS0Wzs0tySz0mqtneOHb1DhlBBKjnPOeMAYnVYH670rU6Or2K1tMdalNujL044I9xB4IPImcVlartDDcP5cjPGPD/EP+onk30G16q9kr36tlmWoTTXw3d0CB+rTvN3em1oodMLVSqVKlVsZYhaZIDf8AOX24Tg9egEI7JE69dahc2SKa+04ovVqYQ4VgFCoDnkli36CYrrV7j6rUFBVaogC7cEF2amNpC/yg1WHXgAHkwOzA5HESFo9xUGiubcBti7aVMghtyIPVfnGd3l+vPA0qt+La1RlU16gpmvUqFmBR12jDLj1Bl87OMBW44MDtUTr1S/qm7UuwCKtauNoPrIiKgDeB9dmbjyXrMAv7qjY1CNo2UaTklHIe4qbmZVy2QuSv4Zx+AdoiQ9cr/VrCjRpPtqVXp01O4qcL/vKhyTu/s0fz5xNVLt614iWtTnKOUWpv3KzEVPWYZ2Lt6jGSTjGcQOzROt+malWnSaoaaI9SoASSCadLcwfdnGDtUEY6MT+Ge01Zry4oLwpc1WZejKKOEZc5w2KhAyOCOfxC7ERAREQET4TtGTJmm6yNQpMaKMMKtRQSvr03BKNnPq5weD0gVJqaXcm6tizggipXTnyp1XQeHko/rMenaot9pK16YO1gThfWJwSPVx9ocZBHUTnbaile42AOrFWcB0ZchSASMjnBYf8AWBuREQEREBERASfr+jUu0Gkvb6iM03Azjggg5DA+BBAMoRA8Zq/Qc3eHubwbfDdT9bHvw2Jmu/obrXdOmK13TxSTu0xRwduS3J3cnJnsEQPFj9B1Qvk3i5657s5z553T6PoPqDpeLx0/3Z4/1T2iIHjVD6Fa1tUDW19sYdGRGVh+BD5Exn6DqjNlrxSeee7OeevO6e0xA8VH0GOv2btP+2f/ANTmn0HPvG+8XHjimc493rT2eIEfsp2co9ltHWhp+SASzO32nY9WP/0OgxLERAREQEREBERATT9G0zW3MCSH70Z5w+NuQeo44xmbkQPhGesBQOg936T7EBERAREQB56yZb6JTtR/wpdB04Y/ZAKqgPgozkAdDKcQNexs0sbfZb5xlm5JJLMSzEk9SSSZq1/vHR/Iuf328pSbX+8dH8i5/fbwKUREBERAREQEREBERAREQEREBERAREQEREBERAREQEREBERAREQEREBERASbX+8dH8i5/fbylJtf7x0fyLn99vApREQEREBERAREQEREBERAREQEREBERAREQEREBETHXrrbUS1wwVQMlmIAA95MDJJWo6wbe/FGxpNXq7e8YAqqomcAszHjJBwBknB8ppnXauqnHZuluX2qrlaH4ov26v6AKePWmvS0e80rUmr2lRbp6qKlZazd2BsLMhpbEIUDew2kc5BLEjkK2k6v9fuKlO4ptRrU9pamxU+q+drqynDKcEZ8wQcSnImi6fWGp1rnVhTWrUWnSVKZLKlKmWYAsQNzFnYngYyBzjMtwEREBERA09VvfR9nuC7mLU6arnAL1HFNQTg4G5hk4PE0K+t1F0Za9vRVzuKuneEEFWNMhDsO87gcD1c8dJWurZLugUuQGU9QfdyPwOeczRq6Db1qISoh2qVZVDOApQFQRg9cEwONrrIe6rrehaIpc5ZmGUyQKnrIF2nHVSw8yDMFPUqN92moiyq06hFC5JCOrEDfb9cGUbXTqVpcM9BcO+AzEsTgEnAyeBkngTBX+8dH8i5/fQgUoiICIiAiIgIiICIiAiIgIiICIiAiIgIifGYIpLnAHJJ6AQPs41agpUy1UhVAySTgAeZPhIT9ojfMV7N0/rBzg1idtsuOuamMufcgb34il2c+uVQ/aKoblgcrTxtt0PX1aQPrc+LliPDED4e0D6kcdmqXfD2h8rbj3q3Wr/gGD/eE52/Zxa1YVNdc3VQHIDgCih80o9B+Lbm98uKAq4XgeU+wEREBERAREQEREBERASbX+8dH8i5/fbylJtf7x0fyLn99vApREQEREBERAREQEREBERARE4uwRSXIAHUnoIHKJErdqrVahW0ZrhxwUoKahB8iV9Vf8REx/XNQv/8AwlCnbL/euG3v7j3VM4/QuIF+Qu0OvrYBKVk9E3NV0p06bMMjecFygO4qoyTjrjGRmcP9nGu//OrqvWH/ALaN3NMe7FPDEf8AyYzNW7MW31Du7GmtAhlqK9NVDLUQhlfp6xyOd2Qec5zAn395f6LVpb2oXQrOKIBU0CjkFg2QX3LhTxjPTmbS9nm1Bt3aSp3/AIigoK26/wCDOan4uT04Ame30R2vEqapcPX7slqaFURFcgrvIUZY7SQMnAyeM8yzA4ogRAEAAHAA6ATlEQEREBERAREQEREBERARE4hwQcEcdeemPOByk2v946P5Fz++3lFWDrlDkeYk6v8AeOj+Rc/vt4FKIiAiIgIiICImK4uEtaRa5ZUUdWYgAfqYGWJA/wBqUuuNEpVro+DU120ueh75yEI96lp8+qahqA/4utTtV/u0BvqY/NqDaOPJOPAwPlDUrzVKlRtJW3WktR6SmqXLVDTJRmwvCjcCB16Z90xWHa06jbKbG1uKlTo6hdtNHBKsvfPhGww/lz+EWegXWko1PSLpe6ZmcCtTNSojOcuQ4cA5YlvWBwT5cS5pdium2CUqJJCjG5upJ5JPvJJMCUKWo3/9s9C0XxWmDWqfG21R8Jn1OylCowOqGpdMPaHLrnzFLimP0US9EDhRorQpBaChVHAVQAAPcB0nOIgIiICIiAiIgIiICIiAiIgIiICIiB8YZXjj3zrOlaZVsbZluKKVNyLTZcrtqPTViar5H87YB4J88zs8QJWjWdS00QJTC06nrHBG5FZmLHCqw9TJ4AIwMTXpU66dpqX16pScdxc4CUmQg76HUmq2f8pdk2v946P5Fz++3gUoiICaupahT0u0NS9baoIHQksx4Cqo5ZieAByZtSL2lt3f6vVt0NTuKwqtTGNzLsemdoJwWG/IGfA+MDladpKFxUK1e8osFL4r03pZVcbmXeAGAyM46ZGZgbtVSrtjRkq3Z86K5pf99iKf+rM1riiO0mr25uLZxSoF6hNdFGXZdqhVJJJ6knoMDznZ1UIuEAAHgOkCB3Oo6j/bvSs059WmO9q4/MYBFPj9hv1mW37LWyVg92rXFQc95XY1CD/yhvVT8FAluIHwDA4n2IgIiICIiAiIgIiICIiAiIgIiICIiAiIgIiICIiAiIgJNr/eOj+Rc/vt5Sk2v946P5Fz++3gUoiICIiAiIgIiICIiAiIgIiICIiAiIgIiICIiAiIgIiICIiAiIgIiIGtqN6tha76gJ5VQoxlndgiqM8ZLEDmYKeqo9glUBsM4p7eMq5fuyDzjhsg48uJsX1mt9bFK+cEqcg4IZSGVgfAhgCPwmvR0inRtwiligKMAT0ZDuznqSW5PmYH3T9UW/uqqUxg0m2sCyE+IztB3KDjjIGZwr/eOj+Rc/vt49EAXFSpTq1VqOAu/KEooYttUMpUDJPUGaNbSqx1mkRc3BApV81NtvkEtRwv9jjnBPTPq9esDsESX6Lq+2XPw2vyI9F1fbLn4bX5ECpEl+i6vtlz8Nr8iPRdX2y5+G1+RAqRJfour7Zc/Da/ImG+sK9CyqNSu7ksqswG225IBIGO484FqJJpabWamC15c5IB+za/InL0XV9sufhtfkQKkSX6Lq+2XPw2vyI9F1fbLn4bX5ECpEl+i6vtlz8Nr8iPRdX2y5+G1+RAqRJfour7Zc/Da/ImpSs7htWqU2u7nYtOi6tstuWdqoYZ7jBwEXj3++BfiS/RdX2y5+G1+RHour7Zc/Da/IgVIkv0XV9sufhtfkR6Lq+2XPw2vyIFSJL9F1fbLn4bX5Eei6vtlz8Nr8iBUiQ9Rsq9vZM1G7uSwxgbbY+Pl3E2PRdX2y5+G1+RAqRJfour7Zc/Da/Ij0XV9sufhtfkQKkSX6Lq+2XPw2vyI9F1fbLn4bX5ECpEl+i6vtlz8Nr8iPRdX2y5+G1+RApk4HMBgTwff+k09Krm/wBGpPcAZqUkZh4ZdQSMeXMh1dHu7ezb6m6mruVKbbiu23pglAeDubJ58D18MQO0ZG7Hj5T7Oq3GmXrXrvSfBOV3bxzTLlgqjbhMLtB88dZ2W2DLbKK5y2BuPmccwMsREBERATDc3K2wXvc+syoMebcCZpgu7UXQXeSNrq4x5ryP0ga17rFOxulp19298d2oHNQk4ITzI6t5A5PHM2KF4lxXZaRyVCknw9bJGD49IuLQXFxTdyc02LDHQkqU5/QzFp2mrYE90SchRzj+XOPD3wN2IiAiIgaeoagtgU71XIZgu5RkLkhQWPhyw/z8jMd3rFO0vFpVt3eNt2KBzUycHb57cZb+6OTxOWqacdQ7vFR6exg+FCEMR03BlPQ8/jg+EzV7MVrunUYnNPfgeB3jBzAWt4l27igc7SAT4HcocEHxGCJsTR0rTE0uiVoFiCEHOP5EWmOg8lE3oCIiAiIgaiX6tqTUcMGCh8nGGU8ZHOevHOJr22uUbisyITuX7YIxsbOAjeTHqB4jkcETJS0wJrDXDOzMU7sLhQqrkHHC5bkZG4nGWxjM41dHSo7klvXqpWPT7SKqgDjphB/nA3LWuLm2V6XRgGGfIjImWYbS3FraolPJCqFBPXAGJmgIiICamp6jT0ygGuzgFlQADJLOQoAH4n9BNuT9Y0ajrFEC9UHaQVbxX1gxwfDO0AwF/q9OwuFS43bnxsAGTUJONq+ZHUjwHPQHGzb3a3NRhROdu3kdDuGRg+PE4XVitzd0XcnNJmdcYwSyNTOf0YzhpmmrptPFEk8KOcfyjA8IG7ERADjpERAREQEREBERAREQEREB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120680" cy="3801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195736" y="4611483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r-TR" sz="2800" dirty="0">
                <a:latin typeface="AngsanaUPC" pitchFamily="18" charset="-34"/>
                <a:cs typeface="AngsanaUPC" pitchFamily="18" charset="-34"/>
              </a:rPr>
              <a:t>olumlu ekonomik beklenti dönemleri) yatırımcıların finansman ihtiyaçları </a:t>
            </a:r>
            <a:r>
              <a:rPr lang="tr-TR" sz="2800" dirty="0" err="1" smtClean="0">
                <a:latin typeface="AngsanaUPC" pitchFamily="18" charset="-34"/>
                <a:cs typeface="AngsanaUPC" pitchFamily="18" charset="-34"/>
              </a:rPr>
              <a:t>artıs</a:t>
            </a:r>
            <a:r>
              <a:rPr lang="tr-TR" sz="28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r-TR" sz="2800" dirty="0" err="1" smtClean="0">
                <a:latin typeface="AngsanaUPC" pitchFamily="18" charset="-34"/>
                <a:cs typeface="AngsanaUPC" pitchFamily="18" charset="-34"/>
              </a:rPr>
              <a:t>göstereceginden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r-TR" sz="2800" dirty="0">
                <a:latin typeface="AngsanaUPC" pitchFamily="18" charset="-34"/>
                <a:cs typeface="AngsanaUPC" pitchFamily="18" charset="-34"/>
              </a:rPr>
              <a:t>dolayı tasarruf sahipleri, ödünç verecekleri nakit için 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daha yüksek </a:t>
            </a:r>
            <a:r>
              <a:rPr lang="tr-TR" sz="2800" dirty="0">
                <a:latin typeface="AngsanaUPC" pitchFamily="18" charset="-34"/>
                <a:cs typeface="AngsanaUPC" pitchFamily="18" charset="-34"/>
              </a:rPr>
              <a:t>faiz talep 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etmektedirler (Enflasyon )</a:t>
            </a:r>
            <a:endParaRPr lang="tr-TR" sz="2800" dirty="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56865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Düz Bağlayıcı 11"/>
          <p:cNvCxnSpPr/>
          <p:nvPr/>
        </p:nvCxnSpPr>
        <p:spPr>
          <a:xfrm>
            <a:off x="-108520" y="4509120"/>
            <a:ext cx="91805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AutoShape 2" descr="data:image/jpeg;base64,/9j/4AAQSkZJRgABAQAAAQABAAD/2wCEAAkGBxIHBhQUBxQUFBQXGBUUGBQXGRcdFxcWFxweFxsYGxgfHDQgGh8xGxwdJDEjJSstMC4uHB81ODMtNygtLisBCgoKDAwMDgwNFysZHxkrKysrLCsrNysrKysrKysrKysrKyssKysrKysrLCsrKysrKysrKysrKysrKysrKysrK//AABEIALEBHQMBIgACEQEDEQH/xAAcAAEBAAIDAQEAAAAAAAAAAAAABQMEAgYHAQj/xABEEAACAQMDAQQGCAMFBgcAAAABAgADBBEFEiExBhNBURUiVGGS0wcUMjZxc4GyF0LhM1KCoaIWIyRikZM0NUNTctHS/8QAFQEBAQAAAAAAAAAAAAAAAAAAAAH/xAAUEQEAAAAAAAAAAAAAAAAAAAAA/9oADAMBAAIRAxEAPwD3GIiAiIgIiICIiAiIgJgvbunYWjVL11SmgLM7HAUDxJmeec/Tu7r2LUU/smtTD+8DLD/UAf0EDNcfTBplJyKZrPg4ytM4PvGcTD/GXTvKv8H9Z+f53rT+z6aj2YoU6VOnRuGrrbVHqqCXFZlrU6tN+owi7SBxhm88wr0b+M2nDqK/wf1j+MuneVf4P6zp3Zfsxb0terrbb37qg6OKicirVcrT2KVyX7pGfp1AxkSTY9mqVSzC2ykmvfi0pmqqb0pUWy7KwJwT9kkdcEdBkh6P/GbTj4V/g/rH8ZdO8q/wf1njXaW6pP2xrPWTFAVsd2u1T3SELtHgCVX/AKkyp250rGuk2iUqdBVoBmp0UpiiawLBayU//UHOceAAgeo/xl07yr/B/WZKX0xaY7Yfv195pkj/ACM8l7b6RS0Wzs0tySz0mqtneOHb1DhlBBKjnPOeMAYnVYH670rU6Or2K1tMdalNujL044I9xB4IPImcVlartDDcP5cjPGPD/EP+onk30G16q9kr36tlmWoTTXw3d0CB+rTvN3em1oodMLVSqVKlVsZYhaZIDf8AOX24Tg9egEI7JE69dahc2SKa+04ovVqYQ4VgFCoDnkli36CYrrV7j6rUFBVaogC7cEF2amNpC/yg1WHXgAHkwOzA5HESFo9xUGiubcBti7aVMghtyIPVfnGd3l+vPA0qt+La1RlU16gpmvUqFmBR12jDLj1Bl87OMBW44MDtUTr1S/qm7UuwCKtauNoPrIiKgDeB9dmbjyXrMAv7qjY1CNo2UaTklHIe4qbmZVy2QuSv4Zx+AdoiQ9cr/VrCjRpPtqVXp01O4qcL/vKhyTu/s0fz5xNVLt614iWtTnKOUWpv3KzEVPWYZ2Lt6jGSTjGcQOzROt+malWnSaoaaI9SoASSCadLcwfdnGDtUEY6MT+Ge01Zry4oLwpc1WZejKKOEZc5w2KhAyOCOfxC7ERAREQET4TtGTJmm6yNQpMaKMMKtRQSvr03BKNnPq5weD0gVJqaXcm6tizggipXTnyp1XQeHko/rMenaot9pK16YO1gThfWJwSPVx9ocZBHUTnbaile42AOrFWcB0ZchSASMjnBYf8AWBuREQEREBERASfr+jUu0Gkvb6iM03Azjggg5DA+BBAMoRA8Zq/Qc3eHubwbfDdT9bHvw2Jmu/obrXdOmK13TxSTu0xRwduS3J3cnJnsEQPFj9B1Qvk3i5657s5z553T6PoPqDpeLx0/3Z4/1T2iIHjVD6Fa1tUDW19sYdGRGVh+BD5Exn6DqjNlrxSeee7OeevO6e0xA8VH0GOv2btP+2f/ANTmn0HPvG+8XHjimc493rT2eIEfsp2co9ltHWhp+SASzO32nY9WP/0OgxLERAREQEREBERATT9G0zW3MCSH70Z5w+NuQeo44xmbkQPhGesBQOg936T7EBERAREQB56yZb6JTtR/wpdB04Y/ZAKqgPgozkAdDKcQNexs0sbfZb5xlm5JJLMSzEk9SSSZq1/vHR/Iuf328pSbX+8dH8i5/fbwKUREBERAREQEREBERAREQEREBERAREQEREBERAREQEREBERAREQEREBERASbX+8dH8i5/fbylJtf7x0fyLn99vApREQEREBERAREQEREBERAREQEREBERAREQEREBETHXrrbUS1wwVQMlmIAA95MDJJWo6wbe/FGxpNXq7e8YAqqomcAszHjJBwBknB8ppnXauqnHZuluX2qrlaH4ov26v6AKePWmvS0e80rUmr2lRbp6qKlZazd2BsLMhpbEIUDew2kc5BLEjkK2k6v9fuKlO4ptRrU9pamxU+q+drqynDKcEZ8wQcSnImi6fWGp1rnVhTWrUWnSVKZLKlKmWYAsQNzFnYngYyBzjMtwEREBERA09VvfR9nuC7mLU6arnAL1HFNQTg4G5hk4PE0K+t1F0Za9vRVzuKuneEEFWNMhDsO87gcD1c8dJWurZLugUuQGU9QfdyPwOeczRq6Db1qISoh2qVZVDOApQFQRg9cEwONrrIe6rrehaIpc5ZmGUyQKnrIF2nHVSw8yDMFPUqN92moiyq06hFC5JCOrEDfb9cGUbXTqVpcM9BcO+AzEsTgEnAyeBkngTBX+8dH8i5/fQgUoiICIiAiIgIiICIiAiIgIiICIiAiIgIifGYIpLnAHJJ6AQPs41agpUy1UhVAySTgAeZPhIT9ojfMV7N0/rBzg1idtsuOuamMufcgb34il2c+uVQ/aKoblgcrTxtt0PX1aQPrc+LliPDED4e0D6kcdmqXfD2h8rbj3q3Wr/gGD/eE52/Zxa1YVNdc3VQHIDgCih80o9B+Lbm98uKAq4XgeU+wEREBERAREQEREBERASbX+8dH8i5/fbylJtf7x0fyLn99vApREQEREBERAREQEREBERARE4uwRSXIAHUnoIHKJErdqrVahW0ZrhxwUoKahB8iV9Vf8REx/XNQv/8AwlCnbL/euG3v7j3VM4/QuIF+Qu0OvrYBKVk9E3NV0p06bMMjecFygO4qoyTjrjGRmcP9nGu//OrqvWH/ALaN3NMe7FPDEf8AyYzNW7MW31Du7GmtAhlqK9NVDLUQhlfp6xyOd2Qec5zAn395f6LVpb2oXQrOKIBU0CjkFg2QX3LhTxjPTmbS9nm1Bt3aSp3/AIigoK26/wCDOan4uT04Ame30R2vEqapcPX7slqaFURFcgrvIUZY7SQMnAyeM8yzA4ogRAEAAHAA6ATlEQEREBERAREQEREBERARE4hwQcEcdeemPOByk2v946P5Fz++3lFWDrlDkeYk6v8AeOj+Rc/vt4FKIiAiIgIiICImK4uEtaRa5ZUUdWYgAfqYGWJA/wBqUuuNEpVro+DU120ueh75yEI96lp8+qahqA/4utTtV/u0BvqY/NqDaOPJOPAwPlDUrzVKlRtJW3WktR6SmqXLVDTJRmwvCjcCB16Z90xWHa06jbKbG1uKlTo6hdtNHBKsvfPhGww/lz+EWegXWko1PSLpe6ZmcCtTNSojOcuQ4cA5YlvWBwT5cS5pdium2CUqJJCjG5upJ5JPvJJMCUKWo3/9s9C0XxWmDWqfG21R8Jn1OylCowOqGpdMPaHLrnzFLimP0US9EDhRorQpBaChVHAVQAAPcB0nOIgIiICIiAiIgIiICIiAiIgIiICIiB8YZXjj3zrOlaZVsbZluKKVNyLTZcrtqPTViar5H87YB4J88zs8QJWjWdS00QJTC06nrHBG5FZmLHCqw9TJ4AIwMTXpU66dpqX16pScdxc4CUmQg76HUmq2f8pdk2v946P5Fz++3gUoiICaupahT0u0NS9baoIHQksx4Cqo5ZieAByZtSL2lt3f6vVt0NTuKwqtTGNzLsemdoJwWG/IGfA+MDladpKFxUK1e8osFL4r03pZVcbmXeAGAyM46ZGZgbtVSrtjRkq3Z86K5pf99iKf+rM1riiO0mr25uLZxSoF6hNdFGXZdqhVJJJ6knoMDznZ1UIuEAAHgOkCB3Oo6j/bvSs059WmO9q4/MYBFPj9hv1mW37LWyVg92rXFQc95XY1CD/yhvVT8FAluIHwDA4n2IgIiICIiAiIgIiICIiAiIgIiICIiAiIgIiICIiAiIgJNr/eOj+Rc/vt5Sk2v946P5Fz++3gUoiICIiAiIgIiICIiAiIgIiICIiAiIgIiICIiAiIgIiICIiAiIgIiIGtqN6tha76gJ5VQoxlndgiqM8ZLEDmYKeqo9glUBsM4p7eMq5fuyDzjhsg48uJsX1mt9bFK+cEqcg4IZSGVgfAhgCPwmvR0inRtwiligKMAT0ZDuznqSW5PmYH3T9UW/uqqUxg0m2sCyE+IztB3KDjjIGZwr/eOj+Rc/vt49EAXFSpTq1VqOAu/KEooYttUMpUDJPUGaNbSqx1mkRc3BApV81NtvkEtRwv9jjnBPTPq9esDsESX6Lq+2XPw2vyI9F1fbLn4bX5ECpEl+i6vtlz8Nr8iPRdX2y5+G1+RAqRJfour7Zc/Da/ImG+sK9CyqNSu7ksqswG225IBIGO484FqJJpabWamC15c5IB+za/InL0XV9sufhtfkQKkSX6Lq+2XPw2vyI9F1fbLn4bX5ECpEl+i6vtlz8Nr8iPRdX2y5+G1+RAqRJfour7Zc/Da/ImpSs7htWqU2u7nYtOi6tstuWdqoYZ7jBwEXj3++BfiS/RdX2y5+G1+RHour7Zc/Da/IgVIkv0XV9sufhtfkR6Lq+2XPw2vyIFSJL9F1fbLn4bX5Eei6vtlz8Nr8iBUiQ9Rsq9vZM1G7uSwxgbbY+Pl3E2PRdX2y5+G1+RAqRJfour7Zc/Da/Ij0XV9sufhtfkQKkSX6Lq+2XPw2vyI9F1fbLn4bX5ECpEl+i6vtlz8Nr8iPRdX2y5+G1+RApk4HMBgTwff+k09Krm/wBGpPcAZqUkZh4ZdQSMeXMh1dHu7ezb6m6mruVKbbiu23pglAeDubJ58D18MQO0ZG7Hj5T7Oq3GmXrXrvSfBOV3bxzTLlgqjbhMLtB88dZ2W2DLbKK5y2BuPmccwMsREBERATDc3K2wXvc+syoMebcCZpgu7UXQXeSNrq4x5ryP0ga17rFOxulp19298d2oHNQk4ITzI6t5A5PHM2KF4lxXZaRyVCknw9bJGD49IuLQXFxTdyc02LDHQkqU5/QzFp2mrYE90SchRzj+XOPD3wN2IiAiIgaeoagtgU71XIZgu5RkLkhQWPhyw/z8jMd3rFO0vFpVt3eNt2KBzUycHb57cZb+6OTxOWqacdQ7vFR6exg+FCEMR03BlPQ8/jg+EzV7MVrunUYnNPfgeB3jBzAWt4l27igc7SAT4HcocEHxGCJsTR0rTE0uiVoFiCEHOP5EWmOg8lE3oCIiAiIgaiX6tqTUcMGCh8nGGU8ZHOevHOJr22uUbisyITuX7YIxsbOAjeTHqB4jkcETJS0wJrDXDOzMU7sLhQqrkHHC5bkZG4nGWxjM41dHSo7klvXqpWPT7SKqgDjphB/nA3LWuLm2V6XRgGGfIjImWYbS3FraolPJCqFBPXAGJmgIiICamp6jT0ygGuzgFlQADJLOQoAH4n9BNuT9Y0ajrFEC9UHaQVbxX1gxwfDO0AwF/q9OwuFS43bnxsAGTUJONq+ZHUjwHPQHGzb3a3NRhROdu3kdDuGRg+PE4XVitzd0XcnNJmdcYwSyNTOf0YzhpmmrptPFEk8KOcfyjA8IG7ERADjpERAREQEREBERAREQEREB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584" y="165515"/>
            <a:ext cx="6120680" cy="3801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2194" y="4653136"/>
            <a:ext cx="43337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Ö</a:t>
            </a:r>
            <a:r>
              <a:rPr lang="tr-TR" dirty="0" smtClean="0"/>
              <a:t>n </a:t>
            </a:r>
            <a:r>
              <a:rPr lang="tr-TR" dirty="0"/>
              <a:t>kısmından (Front-</a:t>
            </a:r>
            <a:r>
              <a:rPr lang="tr-TR" dirty="0" err="1"/>
              <a:t>End</a:t>
            </a:r>
            <a:r>
              <a:rPr lang="tr-TR" dirty="0"/>
              <a:t>) borçlanarak ileri kısmından (</a:t>
            </a:r>
            <a:r>
              <a:rPr lang="tr-TR" dirty="0" err="1" smtClean="0"/>
              <a:t>Long</a:t>
            </a:r>
            <a:r>
              <a:rPr lang="tr-TR" dirty="0" smtClean="0"/>
              <a:t>- </a:t>
            </a:r>
            <a:r>
              <a:rPr lang="tr-TR" dirty="0" err="1" smtClean="0"/>
              <a:t>End</a:t>
            </a:r>
            <a:r>
              <a:rPr lang="tr-TR" dirty="0"/>
              <a:t>) borç </a:t>
            </a:r>
            <a:r>
              <a:rPr lang="tr-TR" dirty="0" smtClean="0"/>
              <a:t>vermek.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Funding</a:t>
            </a:r>
            <a:r>
              <a:rPr lang="tr-TR" dirty="0" smtClean="0"/>
              <a:t>  </a:t>
            </a:r>
            <a:r>
              <a:rPr lang="tr-TR" dirty="0" err="1" smtClean="0"/>
              <a:t>Short</a:t>
            </a:r>
            <a:r>
              <a:rPr lang="tr-TR" dirty="0"/>
              <a:t> </a:t>
            </a:r>
            <a:r>
              <a:rPr lang="tr-TR" dirty="0" smtClean="0"/>
              <a:t>: Kısa Borçlanma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4572000" y="4653136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smtClean="0"/>
              <a:t>1 </a:t>
            </a:r>
            <a:r>
              <a:rPr lang="tr-TR" dirty="0"/>
              <a:t>yıl boyunca varlıklarının ortalama süresini 1 </a:t>
            </a:r>
            <a:r>
              <a:rPr lang="tr-TR" dirty="0" smtClean="0"/>
              <a:t>yıl, yükümlülüklerinin </a:t>
            </a:r>
            <a:r>
              <a:rPr lang="tr-TR" dirty="0"/>
              <a:t>ortalama süresini ise 1 hafta bazında sabitlemektedir.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577924" y="557646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Getiri eğrisi </a:t>
            </a:r>
            <a:r>
              <a:rPr lang="tr-TR" dirty="0" err="1" smtClean="0"/>
              <a:t>düzlestirildiğinde</a:t>
            </a:r>
            <a:r>
              <a:rPr lang="tr-TR" dirty="0" smtClean="0"/>
              <a:t> kar azalır.</a:t>
            </a:r>
          </a:p>
          <a:p>
            <a:endParaRPr lang="tr-TR" dirty="0"/>
          </a:p>
          <a:p>
            <a:r>
              <a:rPr lang="tr-TR" dirty="0" smtClean="0"/>
              <a:t>Hem getiri eğrisi hem de dönem içinde alacağı şekil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33695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Düz Bağlayıcı 11"/>
          <p:cNvCxnSpPr/>
          <p:nvPr/>
        </p:nvCxnSpPr>
        <p:spPr>
          <a:xfrm>
            <a:off x="-108520" y="4509120"/>
            <a:ext cx="91805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AutoShape 2" descr="data:image/jpeg;base64,/9j/4AAQSkZJRgABAQAAAQABAAD/2wCEAAkGBxIHBhQUBxQUFBQXGBUUGBQXGRcdFxcWFxweFxsYGxgfHDQgGh8xGxwdJDEjJSstMC4uHB81ODMtNygtLisBCgoKDAwMDgwNFysZHxkrKysrLCsrNysrKysrKysrKysrKyssKysrKysrLCsrKysrKysrKysrKysrKysrKysrK//AABEIALEBHQMBIgACEQEDEQH/xAAcAAEBAAIDAQEAAAAAAAAAAAAABQMEAgYHAQj/xABEEAACAQMDAQQGCAMFBgcAAAABAgADBBEFEiExBhNBURUiVGGS0wcUMjZxc4GyF0LhM1KCoaIWIyRikZM0NUNTctHS/8QAFQEBAQAAAAAAAAAAAAAAAAAAAAH/xAAUEQEAAAAAAAAAAAAAAAAAAAAA/9oADAMBAAIRAxEAPwD3GIiAiIgIiICIiAiIgJgvbunYWjVL11SmgLM7HAUDxJmeec/Tu7r2LUU/smtTD+8DLD/UAf0EDNcfTBplJyKZrPg4ytM4PvGcTD/GXTvKv8H9Z+f53rT+z6aj2YoU6VOnRuGrrbVHqqCXFZlrU6tN+owi7SBxhm88wr0b+M2nDqK/wf1j+MuneVf4P6zp3Zfsxb0terrbb37qg6OKicirVcrT2KVyX7pGfp1AxkSTY9mqVSzC2ykmvfi0pmqqb0pUWy7KwJwT9kkdcEdBkh6P/GbTj4V/g/rH8ZdO8q/wf1njXaW6pP2xrPWTFAVsd2u1T3SELtHgCVX/AKkyp250rGuk2iUqdBVoBmp0UpiiawLBayU//UHOceAAgeo/xl07yr/B/WZKX0xaY7Yfv195pkj/ACM8l7b6RS0Wzs0tySz0mqtneOHb1DhlBBKjnPOeMAYnVYH670rU6Or2K1tMdalNujL044I9xB4IPImcVlartDDcP5cjPGPD/EP+onk30G16q9kr36tlmWoTTXw3d0CB+rTvN3em1oodMLVSqVKlVsZYhaZIDf8AOX24Tg9egEI7JE69dahc2SKa+04ovVqYQ4VgFCoDnkli36CYrrV7j6rUFBVaogC7cEF2amNpC/yg1WHXgAHkwOzA5HESFo9xUGiubcBti7aVMghtyIPVfnGd3l+vPA0qt+La1RlU16gpmvUqFmBR12jDLj1Bl87OMBW44MDtUTr1S/qm7UuwCKtauNoPrIiKgDeB9dmbjyXrMAv7qjY1CNo2UaTklHIe4qbmZVy2QuSv4Zx+AdoiQ9cr/VrCjRpPtqVXp01O4qcL/vKhyTu/s0fz5xNVLt614iWtTnKOUWpv3KzEVPWYZ2Lt6jGSTjGcQOzROt+malWnSaoaaI9SoASSCadLcwfdnGDtUEY6MT+Ge01Zry4oLwpc1WZejKKOEZc5w2KhAyOCOfxC7ERAREQET4TtGTJmm6yNQpMaKMMKtRQSvr03BKNnPq5weD0gVJqaXcm6tizggipXTnyp1XQeHko/rMenaot9pK16YO1gThfWJwSPVx9ocZBHUTnbaile42AOrFWcB0ZchSASMjnBYf8AWBuREQEREBERASfr+jUu0Gkvb6iM03Azjggg5DA+BBAMoRA8Zq/Qc3eHubwbfDdT9bHvw2Jmu/obrXdOmK13TxSTu0xRwduS3J3cnJnsEQPFj9B1Qvk3i5657s5z553T6PoPqDpeLx0/3Z4/1T2iIHjVD6Fa1tUDW19sYdGRGVh+BD5Exn6DqjNlrxSeee7OeevO6e0xA8VH0GOv2btP+2f/ANTmn0HPvG+8XHjimc493rT2eIEfsp2co9ltHWhp+SASzO32nY9WP/0OgxLERAREQEREBERATT9G0zW3MCSH70Z5w+NuQeo44xmbkQPhGesBQOg936T7EBERAREQB56yZb6JTtR/wpdB04Y/ZAKqgPgozkAdDKcQNexs0sbfZb5xlm5JJLMSzEk9SSSZq1/vHR/Iuf328pSbX+8dH8i5/fbwKUREBERAREQEREBERAREQEREBERAREQEREBERAREQEREBERAREQEREBERASbX+8dH8i5/fbylJtf7x0fyLn99vApREQEREBERAREQEREBERAREQEREBERAREQEREBETHXrrbUS1wwVQMlmIAA95MDJJWo6wbe/FGxpNXq7e8YAqqomcAszHjJBwBknB8ppnXauqnHZuluX2qrlaH4ov26v6AKePWmvS0e80rUmr2lRbp6qKlZazd2BsLMhpbEIUDew2kc5BLEjkK2k6v9fuKlO4ptRrU9pamxU+q+drqynDKcEZ8wQcSnImi6fWGp1rnVhTWrUWnSVKZLKlKmWYAsQNzFnYngYyBzjMtwEREBERA09VvfR9nuC7mLU6arnAL1HFNQTg4G5hk4PE0K+t1F0Za9vRVzuKuneEEFWNMhDsO87gcD1c8dJWurZLugUuQGU9QfdyPwOeczRq6Db1qISoh2qVZVDOApQFQRg9cEwONrrIe6rrehaIpc5ZmGUyQKnrIF2nHVSw8yDMFPUqN92moiyq06hFC5JCOrEDfb9cGUbXTqVpcM9BcO+AzEsTgEnAyeBkngTBX+8dH8i5/fQgUoiICIiAiIgIiICIiAiIgIiICIiAiIgIifGYIpLnAHJJ6AQPs41agpUy1UhVAySTgAeZPhIT9ojfMV7N0/rBzg1idtsuOuamMufcgb34il2c+uVQ/aKoblgcrTxtt0PX1aQPrc+LliPDED4e0D6kcdmqXfD2h8rbj3q3Wr/gGD/eE52/Zxa1YVNdc3VQHIDgCih80o9B+Lbm98uKAq4XgeU+wEREBERAREQEREBERASbX+8dH8i5/fbylJtf7x0fyLn99vApREQEREBERAREQEREBERARE4uwRSXIAHUnoIHKJErdqrVahW0ZrhxwUoKahB8iV9Vf8REx/XNQv/8AwlCnbL/euG3v7j3VM4/QuIF+Qu0OvrYBKVk9E3NV0p06bMMjecFygO4qoyTjrjGRmcP9nGu//OrqvWH/ALaN3NMe7FPDEf8AyYzNW7MW31Du7GmtAhlqK9NVDLUQhlfp6xyOd2Qec5zAn395f6LVpb2oXQrOKIBU0CjkFg2QX3LhTxjPTmbS9nm1Bt3aSp3/AIigoK26/wCDOan4uT04Ame30R2vEqapcPX7slqaFURFcgrvIUZY7SQMnAyeM8yzA4ogRAEAAHAA6ATlEQEREBERAREQEREBERARE4hwQcEcdeemPOByk2v946P5Fz++3lFWDrlDkeYk6v8AeOj+Rc/vt4FKIiAiIgIiICImK4uEtaRa5ZUUdWYgAfqYGWJA/wBqUuuNEpVro+DU120ueh75yEI96lp8+qahqA/4utTtV/u0BvqY/NqDaOPJOPAwPlDUrzVKlRtJW3WktR6SmqXLVDTJRmwvCjcCB16Z90xWHa06jbKbG1uKlTo6hdtNHBKsvfPhGww/lz+EWegXWko1PSLpe6ZmcCtTNSojOcuQ4cA5YlvWBwT5cS5pdium2CUqJJCjG5upJ5JPvJJMCUKWo3/9s9C0XxWmDWqfG21R8Jn1OylCowOqGpdMPaHLrnzFLimP0US9EDhRorQpBaChVHAVQAAPcB0nOIgIiICIiAiIgIiICIiAiIgIiICIiB8YZXjj3zrOlaZVsbZluKKVNyLTZcrtqPTViar5H87YB4J88zs8QJWjWdS00QJTC06nrHBG5FZmLHCqw9TJ4AIwMTXpU66dpqX16pScdxc4CUmQg76HUmq2f8pdk2v946P5Fz++3gUoiICaupahT0u0NS9baoIHQksx4Cqo5ZieAByZtSL2lt3f6vVt0NTuKwqtTGNzLsemdoJwWG/IGfA+MDladpKFxUK1e8osFL4r03pZVcbmXeAGAyM46ZGZgbtVSrtjRkq3Z86K5pf99iKf+rM1riiO0mr25uLZxSoF6hNdFGXZdqhVJJJ6knoMDznZ1UIuEAAHgOkCB3Oo6j/bvSs059WmO9q4/MYBFPj9hv1mW37LWyVg92rXFQc95XY1CD/yhvVT8FAluIHwDA4n2IgIiICIiAiIgIiICIiAiIgIiICIiAiIgIiICIiAiIgJNr/eOj+Rc/vt5Sk2v946P5Fz++3gUoiICIiAiIgIiICIiAiIgIiICIiAiIgIiICIiAiIgIiICIiAiIgIiIGtqN6tha76gJ5VQoxlndgiqM8ZLEDmYKeqo9glUBsM4p7eMq5fuyDzjhsg48uJsX1mt9bFK+cEqcg4IZSGVgfAhgCPwmvR0inRtwiligKMAT0ZDuznqSW5PmYH3T9UW/uqqUxg0m2sCyE+IztB3KDjjIGZwr/eOj+Rc/vt49EAXFSpTq1VqOAu/KEooYttUMpUDJPUGaNbSqx1mkRc3BApV81NtvkEtRwv9jjnBPTPq9esDsESX6Lq+2XPw2vyI9F1fbLn4bX5ECpEl+i6vtlz8Nr8iPRdX2y5+G1+RAqRJfour7Zc/Da/ImG+sK9CyqNSu7ksqswG225IBIGO484FqJJpabWamC15c5IB+za/InL0XV9sufhtfkQKkSX6Lq+2XPw2vyI9F1fbLn4bX5ECpEl+i6vtlz8Nr8iPRdX2y5+G1+RAqRJfour7Zc/Da/ImpSs7htWqU2u7nYtOi6tstuWdqoYZ7jBwEXj3++BfiS/RdX2y5+G1+RHour7Zc/Da/IgVIkv0XV9sufhtfkR6Lq+2XPw2vyIFSJL9F1fbLn4bX5Eei6vtlz8Nr8iBUiQ9Rsq9vZM1G7uSwxgbbY+Pl3E2PRdX2y5+G1+RAqRJfour7Zc/Da/Ij0XV9sufhtfkQKkSX6Lq+2XPw2vyI9F1fbLn4bX5ECpEl+i6vtlz8Nr8iPRdX2y5+G1+RApk4HMBgTwff+k09Krm/wBGpPcAZqUkZh4ZdQSMeXMh1dHu7ezb6m6mruVKbbiu23pglAeDubJ58D18MQO0ZG7Hj5T7Oq3GmXrXrvSfBOV3bxzTLlgqjbhMLtB88dZ2W2DLbKK5y2BuPmccwMsREBERATDc3K2wXvc+syoMebcCZpgu7UXQXeSNrq4x5ryP0ga17rFOxulp19298d2oHNQk4ITzI6t5A5PHM2KF4lxXZaRyVCknw9bJGD49IuLQXFxTdyc02LDHQkqU5/QzFp2mrYE90SchRzj+XOPD3wN2IiAiIgaeoagtgU71XIZgu5RkLkhQWPhyw/z8jMd3rFO0vFpVt3eNt2KBzUycHb57cZb+6OTxOWqacdQ7vFR6exg+FCEMR03BlPQ8/jg+EzV7MVrunUYnNPfgeB3jBzAWt4l27igc7SAT4HcocEHxGCJsTR0rTE0uiVoFiCEHOP5EWmOg8lE3oCIiAiIgaiX6tqTUcMGCh8nGGU8ZHOevHOJr22uUbisyITuX7YIxsbOAjeTHqB4jkcETJS0wJrDXDOzMU7sLhQqrkHHC5bkZG4nGWxjM41dHSo7klvXqpWPT7SKqgDjphB/nA3LWuLm2V6XRgGGfIjImWYbS3FraolPJCqFBPXAGJmgIiICamp6jT0ygGuzgFlQADJLOQoAH4n9BNuT9Y0ajrFEC9UHaQVbxX1gxwfDO0AwF/q9OwuFS43bnxsAGTUJONq+ZHUjwHPQHGzb3a3NRhROdu3kdDuGRg+PE4XVitzd0XcnNJmdcYwSyNTOf0YzhpmmrptPFEk8KOcfyjA8IG7ERADjpERAREQEREBERAREQEREB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2195736" y="461148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sz="2800" dirty="0" err="1" smtClean="0">
                <a:latin typeface="AngsanaUPC" pitchFamily="18" charset="-34"/>
                <a:cs typeface="AngsanaUPC" pitchFamily="18" charset="-34"/>
              </a:rPr>
              <a:t>Long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r-TR" sz="2800" dirty="0" err="1" smtClean="0">
                <a:latin typeface="AngsanaUPC" pitchFamily="18" charset="-34"/>
                <a:cs typeface="AngsanaUPC" pitchFamily="18" charset="-34"/>
              </a:rPr>
              <a:t>Funding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 : Uzun Fonlama</a:t>
            </a:r>
          </a:p>
          <a:p>
            <a:pPr algn="just"/>
            <a:endParaRPr lang="tr-TR" sz="2800" dirty="0">
              <a:latin typeface="AngsanaUPC" pitchFamily="18" charset="-34"/>
              <a:cs typeface="AngsanaUPC" pitchFamily="18" charset="-34"/>
            </a:endParaRPr>
          </a:p>
          <a:p>
            <a:pPr algn="just"/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Ekonomiye </a:t>
            </a:r>
            <a:r>
              <a:rPr lang="tr-TR" sz="2800" dirty="0" err="1" smtClean="0">
                <a:latin typeface="AngsanaUPC" pitchFamily="18" charset="-34"/>
                <a:cs typeface="AngsanaUPC" pitchFamily="18" charset="-34"/>
              </a:rPr>
              <a:t>iliskin</a:t>
            </a:r>
            <a:r>
              <a:rPr lang="tr-TR" sz="2800" dirty="0" smtClean="0">
                <a:latin typeface="AngsanaUPC" pitchFamily="18" charset="-34"/>
                <a:cs typeface="AngsanaUPC" pitchFamily="18" charset="-34"/>
              </a:rPr>
              <a:t> durgunluk beklentileri</a:t>
            </a:r>
            <a:endParaRPr lang="tr-TR" sz="28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3074" name="Picture 2" descr="http://trdocs.org/pars_docs/refs/13/12199/12199_html_534289b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71" y="566677"/>
            <a:ext cx="5777458" cy="3318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06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50062" y="3212975"/>
            <a:ext cx="3425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000" dirty="0" smtClean="0">
                <a:latin typeface="Arial" pitchFamily="34" charset="0"/>
                <a:cs typeface="Arial" pitchFamily="34" charset="0"/>
              </a:rPr>
              <a:t>Vadesi Gel Repo- Ters Repo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15816" y="3861047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sz="2000" u="sng" dirty="0" smtClean="0"/>
              <a:t>Serbest</a:t>
            </a:r>
            <a:r>
              <a:rPr lang="tr-TR" sz="2000" dirty="0" smtClean="0"/>
              <a:t> </a:t>
            </a:r>
            <a:r>
              <a:rPr lang="tr-TR" sz="2000" dirty="0"/>
              <a:t>Rezerv</a:t>
            </a:r>
            <a:endParaRPr lang="es-ES" sz="2000" dirty="0"/>
          </a:p>
        </p:txBody>
      </p:sp>
      <p:sp>
        <p:nvSpPr>
          <p:cNvPr id="6" name="5 Luna"/>
          <p:cNvSpPr/>
          <p:nvPr/>
        </p:nvSpPr>
        <p:spPr>
          <a:xfrm>
            <a:off x="323528" y="1792561"/>
            <a:ext cx="3456384" cy="3456384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Arco"/>
          <p:cNvSpPr/>
          <p:nvPr/>
        </p:nvSpPr>
        <p:spPr>
          <a:xfrm>
            <a:off x="5004048" y="1268760"/>
            <a:ext cx="1584176" cy="4536504"/>
          </a:xfrm>
          <a:prstGeom prst="arc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364088" y="779947"/>
            <a:ext cx="341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000" dirty="0" smtClean="0">
                <a:latin typeface="Arial" pitchFamily="34" charset="0"/>
                <a:cs typeface="Arial" pitchFamily="34" charset="0"/>
              </a:rPr>
              <a:t>Kısa Dönem Likitide Tahmini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5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648663" y="1956038"/>
            <a:ext cx="150233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SFİ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33696" y="3408218"/>
            <a:ext cx="341529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NET APİ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Anillo"/>
          <p:cNvSpPr/>
          <p:nvPr/>
        </p:nvSpPr>
        <p:spPr>
          <a:xfrm>
            <a:off x="642654" y="188640"/>
            <a:ext cx="7560840" cy="6120680"/>
          </a:xfrm>
          <a:prstGeom prst="don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206334" y="5013176"/>
            <a:ext cx="4729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dirty="0" smtClean="0">
                <a:latin typeface="Arial" pitchFamily="34" charset="0"/>
                <a:cs typeface="Arial" pitchFamily="34" charset="0"/>
              </a:rPr>
              <a:t>Vadesi Gel Repo- Ters Repo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700219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51520" y="1700808"/>
            <a:ext cx="1139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FX</a:t>
            </a:r>
            <a:r>
              <a:rPr lang="tr-TR" sz="1600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9588" y="2742227"/>
            <a:ext cx="1765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DİBS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3943" y="3803833"/>
            <a:ext cx="994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endParaRPr lang="es-ES" sz="5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395883" y="1850558"/>
            <a:ext cx="1289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EMİ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395883" y="2880503"/>
            <a:ext cx="12200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REZ</a:t>
            </a:r>
            <a:endParaRPr lang="es-ES" sz="5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452758" y="3729806"/>
            <a:ext cx="232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K.MEV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5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004048" y="1853208"/>
            <a:ext cx="967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FX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b</a:t>
            </a:r>
            <a:endParaRPr lang="es-ES" sz="5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004048" y="2806476"/>
            <a:ext cx="15937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DİBS</a:t>
            </a:r>
            <a:r>
              <a:rPr lang="tr-TR" sz="1600" dirty="0">
                <a:latin typeface="Arial" pitchFamily="34" charset="0"/>
                <a:cs typeface="Arial" pitchFamily="34" charset="0"/>
              </a:rPr>
              <a:t>b</a:t>
            </a:r>
            <a:endParaRPr lang="es-ES" sz="9600" dirty="0" smtClean="0"/>
          </a:p>
          <a:p>
            <a:endParaRPr lang="es-ES" sz="5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024843" y="3854366"/>
            <a:ext cx="1685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</a:t>
            </a:r>
            <a:endParaRPr lang="es-ES" sz="5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138966" y="4777696"/>
            <a:ext cx="12200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REZ</a:t>
            </a:r>
            <a:endParaRPr lang="es-ES" sz="54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010556" y="1997387"/>
            <a:ext cx="994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endParaRPr lang="es-ES" sz="5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949128" y="2931036"/>
            <a:ext cx="17347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hh</a:t>
            </a:r>
            <a:endParaRPr lang="es-ES" sz="5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984268" y="4038869"/>
            <a:ext cx="21547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K.MEV</a:t>
            </a:r>
            <a:r>
              <a:rPr lang="tr-TR" sz="1600" dirty="0">
                <a:latin typeface="Arial" pitchFamily="34" charset="0"/>
                <a:cs typeface="Arial" pitchFamily="34" charset="0"/>
              </a:rPr>
              <a:t>b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77903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867381" y="595304"/>
            <a:ext cx="176170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BANK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5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51520" y="1700808"/>
            <a:ext cx="1139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FX</a:t>
            </a:r>
            <a:r>
              <a:rPr lang="tr-TR" sz="1600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9588" y="2742227"/>
            <a:ext cx="1765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DİBS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3943" y="3803833"/>
            <a:ext cx="994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endParaRPr lang="es-ES" sz="5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051262" y="1635556"/>
            <a:ext cx="1289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EMİ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188511" y="2806476"/>
            <a:ext cx="122001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tr-TR" sz="5400" dirty="0" smtClean="0"/>
              <a:t>REZ</a:t>
            </a:r>
            <a:endParaRPr lang="es-ES" sz="5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127938" y="3784081"/>
            <a:ext cx="232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K.MEV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77903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Flecha arriba"/>
          <p:cNvSpPr/>
          <p:nvPr/>
        </p:nvSpPr>
        <p:spPr>
          <a:xfrm>
            <a:off x="3689991" y="1845120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arriba"/>
          <p:cNvSpPr/>
          <p:nvPr/>
        </p:nvSpPr>
        <p:spPr>
          <a:xfrm>
            <a:off x="3699494" y="2929240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lecha arriba"/>
          <p:cNvSpPr/>
          <p:nvPr/>
        </p:nvSpPr>
        <p:spPr>
          <a:xfrm>
            <a:off x="4366355" y="3976469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3 Conector recto"/>
          <p:cNvCxnSpPr/>
          <p:nvPr/>
        </p:nvCxnSpPr>
        <p:spPr>
          <a:xfrm>
            <a:off x="323943" y="1818897"/>
            <a:ext cx="13677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59766" y="2742227"/>
            <a:ext cx="13677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076056" y="3083475"/>
            <a:ext cx="341529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NET APİ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Flecha arriba"/>
          <p:cNvSpPr/>
          <p:nvPr/>
        </p:nvSpPr>
        <p:spPr>
          <a:xfrm>
            <a:off x="8556345" y="3342167"/>
            <a:ext cx="539552" cy="634301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curvada hacia arriba"/>
          <p:cNvSpPr/>
          <p:nvPr/>
        </p:nvSpPr>
        <p:spPr>
          <a:xfrm>
            <a:off x="647860" y="4509120"/>
            <a:ext cx="7612711" cy="21308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0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54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1546" y="1723148"/>
            <a:ext cx="1139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FX</a:t>
            </a:r>
            <a:r>
              <a:rPr lang="tr-TR" sz="1600" dirty="0">
                <a:latin typeface="Arial" pitchFamily="34" charset="0"/>
                <a:cs typeface="Arial" pitchFamily="34" charset="0"/>
              </a:rPr>
              <a:t>m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-61580" y="2707305"/>
            <a:ext cx="17652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DİBS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3758" y="3784081"/>
            <a:ext cx="994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endParaRPr lang="es-ES" sz="5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093132" y="1736352"/>
            <a:ext cx="12891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EMİ</a:t>
            </a:r>
            <a:endParaRPr lang="es-ES" sz="5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202672" y="2828096"/>
            <a:ext cx="1220014" cy="923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tr-TR" sz="5400" dirty="0" smtClean="0"/>
              <a:t>REZ</a:t>
            </a:r>
            <a:endParaRPr lang="es-ES" sz="5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093132" y="3976468"/>
            <a:ext cx="232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K.MEV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mb</a:t>
            </a:r>
            <a:endParaRPr lang="es-ES" sz="54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77903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Flecha arriba"/>
          <p:cNvSpPr/>
          <p:nvPr/>
        </p:nvSpPr>
        <p:spPr>
          <a:xfrm rot="10800000">
            <a:off x="1643404" y="1957846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" name="3 Conector recto"/>
          <p:cNvCxnSpPr/>
          <p:nvPr/>
        </p:nvCxnSpPr>
        <p:spPr>
          <a:xfrm>
            <a:off x="2202672" y="1778566"/>
            <a:ext cx="13677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234434" y="2914871"/>
            <a:ext cx="13677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5076056" y="3083475"/>
            <a:ext cx="341529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6600" dirty="0" smtClean="0">
                <a:latin typeface="Arial" pitchFamily="34" charset="0"/>
                <a:cs typeface="Arial" pitchFamily="34" charset="0"/>
              </a:rPr>
              <a:t>NET APİ</a:t>
            </a:r>
            <a:endParaRPr lang="es-ES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Flecha arriba"/>
          <p:cNvSpPr/>
          <p:nvPr/>
        </p:nvSpPr>
        <p:spPr>
          <a:xfrm>
            <a:off x="8556345" y="3342167"/>
            <a:ext cx="539552" cy="634301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arriba"/>
          <p:cNvSpPr/>
          <p:nvPr/>
        </p:nvSpPr>
        <p:spPr>
          <a:xfrm rot="10800000">
            <a:off x="1639120" y="2912163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" name="19 Conector recto"/>
          <p:cNvCxnSpPr/>
          <p:nvPr/>
        </p:nvCxnSpPr>
        <p:spPr>
          <a:xfrm>
            <a:off x="2202672" y="3976468"/>
            <a:ext cx="136773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9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251520" y="1556792"/>
            <a:ext cx="45275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779036" y="1556792"/>
            <a:ext cx="4364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2123728" y="1556792"/>
            <a:ext cx="0" cy="2314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700219" y="1556792"/>
            <a:ext cx="0" cy="2247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23943" y="1798265"/>
            <a:ext cx="1471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r>
              <a:rPr lang="tr-TR" sz="2800" dirty="0" smtClean="0"/>
              <a:t>④</a:t>
            </a:r>
            <a:endParaRPr lang="es-ES" sz="28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404802" y="1801947"/>
            <a:ext cx="16977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REZ</a:t>
            </a:r>
            <a:r>
              <a:rPr lang="tr-TR" sz="2800" dirty="0" smtClean="0"/>
              <a:t>③</a:t>
            </a:r>
            <a:endParaRPr lang="es-ES" sz="28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546504" y="2886108"/>
            <a:ext cx="2162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</a:t>
            </a:r>
            <a:r>
              <a:rPr lang="tr-TR" sz="2800" dirty="0" smtClean="0"/>
              <a:t>①</a:t>
            </a:r>
            <a:endParaRPr lang="es-ES" sz="28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546504" y="1778895"/>
            <a:ext cx="16977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REZ</a:t>
            </a:r>
            <a:r>
              <a:rPr lang="tr-TR" sz="2800" dirty="0" smtClean="0"/>
              <a:t>③</a:t>
            </a:r>
            <a:endParaRPr lang="es-ES" sz="2800" dirty="0" smtClean="0"/>
          </a:p>
        </p:txBody>
      </p:sp>
      <p:sp>
        <p:nvSpPr>
          <p:cNvPr id="24" name="23 CuadroTexto"/>
          <p:cNvSpPr txBox="1"/>
          <p:nvPr/>
        </p:nvSpPr>
        <p:spPr>
          <a:xfrm>
            <a:off x="7010556" y="1997387"/>
            <a:ext cx="9941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endParaRPr lang="es-ES" sz="5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949128" y="2931036"/>
            <a:ext cx="22124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hh</a:t>
            </a:r>
            <a:r>
              <a:rPr lang="tr-TR" sz="2800" dirty="0" smtClean="0"/>
              <a:t>②</a:t>
            </a:r>
            <a:endParaRPr lang="es-ES" sz="28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4355976" y="-1532709"/>
            <a:ext cx="0" cy="5336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542950" y="602452"/>
            <a:ext cx="115288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MB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867381" y="595304"/>
            <a:ext cx="1761701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r-TR" sz="5400" dirty="0" smtClean="0"/>
              <a:t>BANK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18970" y="5589240"/>
            <a:ext cx="2162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KRED</a:t>
            </a:r>
            <a:r>
              <a:rPr lang="tr-TR" sz="2800" dirty="0" smtClean="0"/>
              <a:t>①</a:t>
            </a:r>
            <a:endParaRPr lang="es-ES" sz="2800" dirty="0"/>
          </a:p>
        </p:txBody>
      </p:sp>
      <p:sp>
        <p:nvSpPr>
          <p:cNvPr id="28" name="27 Flecha arriba"/>
          <p:cNvSpPr/>
          <p:nvPr/>
        </p:nvSpPr>
        <p:spPr>
          <a:xfrm>
            <a:off x="2458243" y="5835903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2762941" y="5589240"/>
            <a:ext cx="22124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MEV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hh</a:t>
            </a:r>
            <a:r>
              <a:rPr lang="tr-TR" sz="2800" dirty="0" smtClean="0"/>
              <a:t>②</a:t>
            </a:r>
            <a:endParaRPr lang="es-ES" sz="2800" dirty="0"/>
          </a:p>
        </p:txBody>
      </p:sp>
      <p:sp>
        <p:nvSpPr>
          <p:cNvPr id="31" name="30 Flecha arriba"/>
          <p:cNvSpPr/>
          <p:nvPr/>
        </p:nvSpPr>
        <p:spPr>
          <a:xfrm>
            <a:off x="4925033" y="5797479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5321321" y="5570529"/>
            <a:ext cx="16977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REZ</a:t>
            </a:r>
            <a:r>
              <a:rPr lang="tr-TR" sz="2800" dirty="0" smtClean="0"/>
              <a:t>③</a:t>
            </a:r>
            <a:endParaRPr lang="es-ES" sz="2800" dirty="0"/>
          </a:p>
        </p:txBody>
      </p:sp>
      <p:sp>
        <p:nvSpPr>
          <p:cNvPr id="33" name="32 Flecha arriba"/>
          <p:cNvSpPr/>
          <p:nvPr/>
        </p:nvSpPr>
        <p:spPr>
          <a:xfrm>
            <a:off x="6949128" y="5856037"/>
            <a:ext cx="359275" cy="430004"/>
          </a:xfrm>
          <a:prstGeom prst="up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uadroTexto"/>
          <p:cNvSpPr txBox="1"/>
          <p:nvPr/>
        </p:nvSpPr>
        <p:spPr>
          <a:xfrm>
            <a:off x="7323683" y="5589240"/>
            <a:ext cx="14718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dirty="0" smtClean="0"/>
              <a:t>SFİ</a:t>
            </a:r>
            <a:r>
              <a:rPr lang="tr-TR" sz="2800" dirty="0" smtClean="0"/>
              <a:t>④</a:t>
            </a:r>
            <a:endParaRPr lang="es-ES" sz="2800" dirty="0"/>
          </a:p>
        </p:txBody>
      </p:sp>
      <p:sp>
        <p:nvSpPr>
          <p:cNvPr id="8" name="7 Arco"/>
          <p:cNvSpPr/>
          <p:nvPr/>
        </p:nvSpPr>
        <p:spPr>
          <a:xfrm>
            <a:off x="-11470" y="4278629"/>
            <a:ext cx="5414599" cy="1518850"/>
          </a:xfrm>
          <a:prstGeom prst="arc">
            <a:avLst>
              <a:gd name="adj1" fmla="val 17443036"/>
              <a:gd name="adj2" fmla="val 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44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1028</Words>
  <Application>Microsoft Office PowerPoint</Application>
  <PresentationFormat>Presentación en pantalla (4:3)</PresentationFormat>
  <Paragraphs>543</Paragraphs>
  <Slides>34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6" baseType="lpstr">
      <vt:lpstr>Tema de Office</vt:lpstr>
      <vt:lpstr>EViews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inti</dc:creator>
  <cp:lastModifiedBy>temel</cp:lastModifiedBy>
  <cp:revision>53</cp:revision>
  <dcterms:created xsi:type="dcterms:W3CDTF">2014-08-15T20:46:48Z</dcterms:created>
  <dcterms:modified xsi:type="dcterms:W3CDTF">2016-01-13T19:25:58Z</dcterms:modified>
</cp:coreProperties>
</file>