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6" r:id="rId3"/>
    <p:sldId id="325" r:id="rId4"/>
    <p:sldId id="363" r:id="rId5"/>
    <p:sldId id="327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5" r:id="rId17"/>
    <p:sldId id="376" r:id="rId18"/>
    <p:sldId id="377" r:id="rId19"/>
    <p:sldId id="378" r:id="rId20"/>
    <p:sldId id="374" r:id="rId2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0D63EFC2-8449-4189-B5DB-E80D64F973D6}">
          <p14:sldIdLst>
            <p14:sldId id="256"/>
          </p14:sldIdLst>
        </p14:section>
        <p14:section name="OrderBook" id="{7A9CFC52-30A7-48C4-87E4-1D2CF0472D76}">
          <p14:sldIdLst>
            <p14:sldId id="325"/>
            <p14:sldId id="363"/>
          </p14:sldIdLst>
        </p14:section>
        <p14:section name="The Constant Product" id="{A16195CF-DA65-43EE-91E3-D9589CD9C898}">
          <p14:sldIdLst>
            <p14:sldId id="327"/>
            <p14:sldId id="364"/>
            <p14:sldId id="365"/>
            <p14:sldId id="366"/>
            <p14:sldId id="367"/>
            <p14:sldId id="368"/>
          </p14:sldIdLst>
        </p14:section>
        <p14:section name="The Price" id="{A4EF2D53-8AF0-4670-B692-C6EDEA073C97}">
          <p14:sldIdLst>
            <p14:sldId id="369"/>
            <p14:sldId id="370"/>
            <p14:sldId id="371"/>
            <p14:sldId id="372"/>
            <p14:sldId id="373"/>
            <p14:sldId id="375"/>
            <p14:sldId id="376"/>
            <p14:sldId id="377"/>
            <p14:sldId id="378"/>
            <p14:sldId id="3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3839">
          <p15:clr>
            <a:srgbClr val="A4A3A4"/>
          </p15:clr>
        </p15:guide>
        <p15:guide id="4" pos="767">
          <p15:clr>
            <a:srgbClr val="A4A3A4"/>
          </p15:clr>
        </p15:guide>
        <p15:guide id="5" pos="69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31" autoAdjust="0"/>
    <p:restoredTop sz="94492" autoAdjust="0"/>
  </p:normalViewPr>
  <p:slideViewPr>
    <p:cSldViewPr>
      <p:cViewPr varScale="1">
        <p:scale>
          <a:sx n="96" d="100"/>
          <a:sy n="96" d="100"/>
        </p:scale>
        <p:origin x="342" y="90"/>
      </p:cViewPr>
      <p:guideLst>
        <p:guide orient="horz" pos="2160"/>
        <p:guide orient="horz" pos="3888"/>
        <p:guide pos="3839"/>
        <p:guide pos="767"/>
        <p:guide pos="691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tr-TR" smtClean="0"/>
              <a:pPr/>
              <a:t>7.06.2022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tr-TR" smtClean="0"/>
              <a:pPr/>
              <a:t>7.06.2022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Yuvarlatılmış Dikdörtgen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9" name="Yuvarlatılmış Dikdörtgen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0" name="Aynı Yanın Köşesi Yuvarlatılmış Dikdörtgen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tr-TR" smtClean="0"/>
              <a:pPr/>
              <a:t>7.06.2022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218883" y="1600200"/>
            <a:ext cx="9751060" cy="4572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tr-TR" smtClean="0"/>
              <a:pPr/>
              <a:t>7.06.2022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Yuvarlatılmış Dikdörtgen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9" name="Yuvarlatılmış Dikdörtgen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0" name="Aynı Yanın Köşesi Yuvarlatılmış Dikdörtgen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Serbest 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7" name="Dikdörtgen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tr-TR" dirty="0"/>
            </a:p>
          </p:txBody>
        </p:sp>
      </p:grp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tr-TR" smtClean="0"/>
              <a:pPr/>
              <a:t>7.06.2022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tr-TR" smtClean="0"/>
              <a:pPr/>
              <a:t>7.06.2022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Yuvarlatılmış Dikdörtgen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9" name="Yuvarlatılmış Dikdörtgen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0" name="Aynı Yanın Köşesi Yuvarlatılmış Dikdörtgen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Serbest 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21" name="Dikdörtgen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tr-TR" dirty="0"/>
            </a:p>
          </p:txBody>
        </p: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tr-TR" smtClean="0"/>
              <a:pPr/>
              <a:t>7.06.2022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21888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tr-TR" smtClean="0"/>
              <a:pPr/>
              <a:t>7.06.2022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1888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21888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09441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tr-TR" smtClean="0"/>
              <a:pPr/>
              <a:t>7.06.2022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tr-TR" smtClean="0"/>
              <a:pPr/>
              <a:t>7.06.2022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Serbest 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0" name="Dikdörtgen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tr-TR" dirty="0"/>
            </a:p>
          </p:txBody>
        </p:sp>
      </p:grp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tr-TR" smtClean="0"/>
              <a:pPr/>
              <a:t>7.06.2022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tr-TR" smtClean="0"/>
              <a:pPr/>
              <a:t>7.06.2022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tr-TR" smtClean="0"/>
              <a:pPr/>
              <a:t>7.06.2022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Serbest 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8" name="Dikdörtgen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tr-TR" dirty="0"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Yuvarlatılmış Dikdörtgen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9" name="Yuvarlatılmış Dikdörtgen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0" name="Aynı Yanın Köşesi Yuvarlatılmış Dikdörtgen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tr-TR" smtClean="0"/>
              <a:pPr/>
              <a:t>7.06.2022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57908" y="1988840"/>
            <a:ext cx="9141619" cy="886344"/>
          </a:xfrm>
        </p:spPr>
        <p:txBody>
          <a:bodyPr>
            <a:normAutofit/>
          </a:bodyPr>
          <a:lstStyle/>
          <a:p>
            <a:r>
              <a:rPr lang="tr-TR" dirty="0" smtClean="0"/>
              <a:t>Doç. Dr. VeriDelisi</a:t>
            </a:r>
          </a:p>
        </p:txBody>
      </p:sp>
      <p:sp>
        <p:nvSpPr>
          <p:cNvPr id="6" name="Başlık 1"/>
          <p:cNvSpPr>
            <a:spLocks noGrp="1"/>
          </p:cNvSpPr>
          <p:nvPr>
            <p:ph type="ctrTitle"/>
          </p:nvPr>
        </p:nvSpPr>
        <p:spPr>
          <a:xfrm>
            <a:off x="1557908" y="980728"/>
            <a:ext cx="10873208" cy="812304"/>
          </a:xfrm>
        </p:spPr>
        <p:txBody>
          <a:bodyPr/>
          <a:lstStyle/>
          <a:p>
            <a:r>
              <a:rPr lang="tr-TR" sz="2800" dirty="0" smtClean="0"/>
              <a:t>Uniswap AMM Teori !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>
          <a:xfrm>
            <a:off x="1197868" y="548680"/>
            <a:ext cx="10873208" cy="812304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The </a:t>
            </a:r>
            <a:r>
              <a:rPr lang="tr-TR" b="1" dirty="0" smtClean="0"/>
              <a:t>Price</a:t>
            </a:r>
            <a:endParaRPr lang="en-US" b="1" dirty="0"/>
          </a:p>
        </p:txBody>
      </p:sp>
      <p:sp>
        <p:nvSpPr>
          <p:cNvPr id="4" name="Dikdörtgen 3"/>
          <p:cNvSpPr/>
          <p:nvPr/>
        </p:nvSpPr>
        <p:spPr>
          <a:xfrm>
            <a:off x="651114" y="6381328"/>
            <a:ext cx="119667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https://github.com/runtimeverification/verified-smart-contracts/blob/master/uniswap/x-y-k.pdf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996" y="1628800"/>
            <a:ext cx="760095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0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>
          <a:xfrm>
            <a:off x="1197868" y="548680"/>
            <a:ext cx="10873208" cy="812304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The </a:t>
            </a:r>
            <a:r>
              <a:rPr lang="tr-TR" b="1" dirty="0" smtClean="0"/>
              <a:t>Price</a:t>
            </a:r>
            <a:endParaRPr lang="en-US" b="1" dirty="0"/>
          </a:p>
        </p:txBody>
      </p:sp>
      <p:sp>
        <p:nvSpPr>
          <p:cNvPr id="4" name="Dikdörtgen 3"/>
          <p:cNvSpPr/>
          <p:nvPr/>
        </p:nvSpPr>
        <p:spPr>
          <a:xfrm>
            <a:off x="651114" y="6381328"/>
            <a:ext cx="119667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https://github.com/runtimeverification/verified-smart-contracts/blob/master/uniswap/x-y-k.pdf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20" y="332656"/>
            <a:ext cx="7632848" cy="586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>
          <a:xfrm>
            <a:off x="1197868" y="548680"/>
            <a:ext cx="10873208" cy="812304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DAI-ETH Pair</a:t>
            </a:r>
          </a:p>
        </p:txBody>
      </p:sp>
      <p:sp>
        <p:nvSpPr>
          <p:cNvPr id="4" name="Dikdörtgen 3"/>
          <p:cNvSpPr/>
          <p:nvPr/>
        </p:nvSpPr>
        <p:spPr>
          <a:xfrm>
            <a:off x="0" y="6150114"/>
            <a:ext cx="119667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https://etherscan.io/tx/0xe069b584e7e71a8390872b9b996fab2397a1b93e92e35cfa9e529be9db66adab/#eventlog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8" y="3140968"/>
            <a:ext cx="1188132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1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>
          <a:xfrm>
            <a:off x="1197868" y="548680"/>
            <a:ext cx="10873208" cy="812304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DAI-ETH Pair</a:t>
            </a:r>
          </a:p>
        </p:txBody>
      </p:sp>
      <p:sp>
        <p:nvSpPr>
          <p:cNvPr id="4" name="Dikdörtgen 3"/>
          <p:cNvSpPr/>
          <p:nvPr/>
        </p:nvSpPr>
        <p:spPr>
          <a:xfrm>
            <a:off x="0" y="6150114"/>
            <a:ext cx="119667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https://etherscan.io/tx/0xe069b584e7e71a8390872b9b996fab2397a1b93e92e35cfa9e529be9db66adab/#eventlog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2132856"/>
            <a:ext cx="5904656" cy="293786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43" y="2298223"/>
            <a:ext cx="5731663" cy="2642945"/>
          </a:xfrm>
          <a:prstGeom prst="rect">
            <a:avLst/>
          </a:prstGeom>
        </p:spPr>
      </p:pic>
      <p:cxnSp>
        <p:nvCxnSpPr>
          <p:cNvPr id="9" name="Düz Ok Bağlayıcısı 8"/>
          <p:cNvCxnSpPr/>
          <p:nvPr/>
        </p:nvCxnSpPr>
        <p:spPr>
          <a:xfrm flipV="1">
            <a:off x="3574132" y="3501008"/>
            <a:ext cx="3096344" cy="50405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>
            <a:off x="3286100" y="4293096"/>
            <a:ext cx="3384376" cy="7200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>
          <a:xfrm>
            <a:off x="1197868" y="548680"/>
            <a:ext cx="10873208" cy="812304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DAI-ETH Pair</a:t>
            </a:r>
          </a:p>
        </p:txBody>
      </p:sp>
      <p:sp>
        <p:nvSpPr>
          <p:cNvPr id="4" name="Dikdörtgen 3"/>
          <p:cNvSpPr/>
          <p:nvPr/>
        </p:nvSpPr>
        <p:spPr>
          <a:xfrm>
            <a:off x="0" y="6150114"/>
            <a:ext cx="119667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https://etherscan.io/tx/0xe069b584e7e71a8390872b9b996fab2397a1b93e92e35cfa9e529be9db66adab/#eventlog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72" y="1772816"/>
            <a:ext cx="601027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>
          <a:xfrm>
            <a:off x="1197868" y="548680"/>
            <a:ext cx="10873208" cy="812304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DAI-ETH Pair</a:t>
            </a:r>
          </a:p>
        </p:txBody>
      </p:sp>
      <p:sp>
        <p:nvSpPr>
          <p:cNvPr id="4" name="Dikdörtgen 3"/>
          <p:cNvSpPr/>
          <p:nvPr/>
        </p:nvSpPr>
        <p:spPr>
          <a:xfrm>
            <a:off x="0" y="6150114"/>
            <a:ext cx="119667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https://etherscan.io/tx/0xe069b584e7e71a8390872b9b996fab2397a1b93e92e35cfa9e529be9db66adab/#eventlog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997" y="1628800"/>
            <a:ext cx="9022720" cy="2062336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405780" y="3819354"/>
            <a:ext cx="12097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ui-monospace"/>
              </a:rPr>
              <a:t>uint</a:t>
            </a:r>
            <a:r>
              <a:rPr lang="en-US" sz="2000" dirty="0">
                <a:solidFill>
                  <a:srgbClr val="24292F"/>
                </a:solidFill>
                <a:latin typeface="ui-monospace"/>
              </a:rPr>
              <a:t> amount0In </a:t>
            </a:r>
            <a:r>
              <a:rPr lang="en-US" sz="2000" dirty="0">
                <a:latin typeface="ui-monospace"/>
              </a:rPr>
              <a:t>=</a:t>
            </a:r>
            <a:r>
              <a:rPr lang="en-US" sz="2000" dirty="0">
                <a:solidFill>
                  <a:srgbClr val="24292F"/>
                </a:solidFill>
                <a:latin typeface="ui-monospace"/>
              </a:rPr>
              <a:t> </a:t>
            </a:r>
            <a:r>
              <a:rPr lang="en-US" sz="2000" b="1" dirty="0">
                <a:solidFill>
                  <a:srgbClr val="24292F"/>
                </a:solidFill>
                <a:latin typeface="ui-monospace"/>
              </a:rPr>
              <a:t>balance0 </a:t>
            </a:r>
            <a:r>
              <a:rPr lang="en-US" sz="2000" b="1" dirty="0">
                <a:latin typeface="ui-monospace"/>
              </a:rPr>
              <a:t>&gt;</a:t>
            </a:r>
            <a:r>
              <a:rPr lang="en-US" sz="2000" b="1" dirty="0">
                <a:solidFill>
                  <a:srgbClr val="24292F"/>
                </a:solidFill>
                <a:latin typeface="ui-monospace"/>
              </a:rPr>
              <a:t> _reserve0 </a:t>
            </a:r>
            <a:r>
              <a:rPr lang="en-US" sz="2000" b="1" dirty="0">
                <a:latin typeface="ui-monospace"/>
              </a:rPr>
              <a:t>-</a:t>
            </a:r>
            <a:r>
              <a:rPr lang="en-US" sz="2000" b="1" dirty="0">
                <a:solidFill>
                  <a:srgbClr val="24292F"/>
                </a:solidFill>
                <a:latin typeface="ui-monospace"/>
              </a:rPr>
              <a:t> amount0Out </a:t>
            </a:r>
            <a:r>
              <a:rPr lang="en-US" sz="2000" dirty="0">
                <a:latin typeface="ui-monospace"/>
              </a:rPr>
              <a:t>?</a:t>
            </a:r>
            <a:r>
              <a:rPr lang="en-US" sz="2000" dirty="0">
                <a:solidFill>
                  <a:srgbClr val="24292F"/>
                </a:solidFill>
                <a:latin typeface="ui-monospace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ui-monospace"/>
              </a:rPr>
              <a:t>balance0 - (_reserve0 - amount0Out) </a:t>
            </a:r>
            <a:r>
              <a:rPr lang="en-US" sz="2000" dirty="0">
                <a:latin typeface="ui-monospace"/>
              </a:rPr>
              <a:t>: 0</a:t>
            </a:r>
            <a:r>
              <a:rPr lang="en-US" sz="2000" dirty="0">
                <a:solidFill>
                  <a:srgbClr val="24292F"/>
                </a:solidFill>
                <a:latin typeface="ui-monospace"/>
              </a:rPr>
              <a:t>;</a:t>
            </a:r>
            <a:endParaRPr lang="en-US" sz="2000" dirty="0"/>
          </a:p>
        </p:txBody>
      </p:sp>
      <p:sp>
        <p:nvSpPr>
          <p:cNvPr id="9" name="Aşağı Ok 8"/>
          <p:cNvSpPr/>
          <p:nvPr/>
        </p:nvSpPr>
        <p:spPr>
          <a:xfrm>
            <a:off x="3718148" y="4293096"/>
            <a:ext cx="21602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" name="Metin kutusu 9"/>
          <p:cNvSpPr txBox="1"/>
          <p:nvPr/>
        </p:nvSpPr>
        <p:spPr>
          <a:xfrm>
            <a:off x="3377255" y="4962836"/>
            <a:ext cx="897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True</a:t>
            </a:r>
            <a:endParaRPr lang="en-US" sz="2800" dirty="0"/>
          </a:p>
        </p:txBody>
      </p:sp>
      <p:cxnSp>
        <p:nvCxnSpPr>
          <p:cNvPr id="12" name="Düz Ok Bağlayıcısı 11"/>
          <p:cNvCxnSpPr>
            <a:stCxn id="10" idx="3"/>
          </p:cNvCxnSpPr>
          <p:nvPr/>
        </p:nvCxnSpPr>
        <p:spPr>
          <a:xfrm flipV="1">
            <a:off x="4275065" y="4293096"/>
            <a:ext cx="4555651" cy="93135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34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>
          <a:xfrm>
            <a:off x="1197868" y="548680"/>
            <a:ext cx="10873208" cy="812304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DAI-ETH Pair</a:t>
            </a:r>
          </a:p>
        </p:txBody>
      </p:sp>
      <p:sp>
        <p:nvSpPr>
          <p:cNvPr id="4" name="Dikdörtgen 3"/>
          <p:cNvSpPr/>
          <p:nvPr/>
        </p:nvSpPr>
        <p:spPr>
          <a:xfrm>
            <a:off x="0" y="6150114"/>
            <a:ext cx="119667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https://etherscan.io/tx/0xe069b584e7e71a8390872b9b996fab2397a1b93e92e35cfa9e529be9db66adab/#eventlog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89756" y="1824987"/>
            <a:ext cx="12097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ui-monospace"/>
              </a:rPr>
              <a:t>uint</a:t>
            </a:r>
            <a:r>
              <a:rPr lang="en-US" sz="2000" dirty="0">
                <a:solidFill>
                  <a:srgbClr val="24292F"/>
                </a:solidFill>
                <a:latin typeface="ui-monospace"/>
              </a:rPr>
              <a:t> amount0In </a:t>
            </a:r>
            <a:r>
              <a:rPr lang="en-US" sz="2000" dirty="0">
                <a:latin typeface="ui-monospace"/>
              </a:rPr>
              <a:t>=</a:t>
            </a:r>
            <a:r>
              <a:rPr lang="en-US" sz="2000" dirty="0">
                <a:solidFill>
                  <a:srgbClr val="24292F"/>
                </a:solidFill>
                <a:latin typeface="ui-monospace"/>
              </a:rPr>
              <a:t> </a:t>
            </a:r>
            <a:r>
              <a:rPr lang="en-US" sz="2000" b="1" dirty="0">
                <a:solidFill>
                  <a:srgbClr val="24292F"/>
                </a:solidFill>
                <a:latin typeface="ui-monospace"/>
              </a:rPr>
              <a:t>balance0 </a:t>
            </a:r>
            <a:r>
              <a:rPr lang="en-US" sz="2000" b="1" dirty="0">
                <a:latin typeface="ui-monospace"/>
              </a:rPr>
              <a:t>&gt;</a:t>
            </a:r>
            <a:r>
              <a:rPr lang="en-US" sz="2000" b="1" dirty="0">
                <a:solidFill>
                  <a:srgbClr val="24292F"/>
                </a:solidFill>
                <a:latin typeface="ui-monospace"/>
              </a:rPr>
              <a:t> _reserve0 </a:t>
            </a:r>
            <a:r>
              <a:rPr lang="en-US" sz="2000" b="1" dirty="0">
                <a:latin typeface="ui-monospace"/>
              </a:rPr>
              <a:t>-</a:t>
            </a:r>
            <a:r>
              <a:rPr lang="en-US" sz="2000" b="1" dirty="0">
                <a:solidFill>
                  <a:srgbClr val="24292F"/>
                </a:solidFill>
                <a:latin typeface="ui-monospace"/>
              </a:rPr>
              <a:t> amount0Out </a:t>
            </a:r>
            <a:r>
              <a:rPr lang="en-US" sz="2000" dirty="0">
                <a:latin typeface="ui-monospace"/>
              </a:rPr>
              <a:t>?</a:t>
            </a:r>
            <a:r>
              <a:rPr lang="en-US" sz="2000" dirty="0">
                <a:solidFill>
                  <a:srgbClr val="24292F"/>
                </a:solidFill>
                <a:latin typeface="ui-monospace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ui-monospace"/>
              </a:rPr>
              <a:t>balance0 - (_reserve0 - amount0Out) </a:t>
            </a:r>
            <a:r>
              <a:rPr lang="en-US" sz="2000" dirty="0">
                <a:latin typeface="ui-monospace"/>
              </a:rPr>
              <a:t>: 0</a:t>
            </a:r>
            <a:r>
              <a:rPr lang="en-US" sz="2000" dirty="0">
                <a:solidFill>
                  <a:srgbClr val="24292F"/>
                </a:solidFill>
                <a:latin typeface="ui-monospace"/>
              </a:rPr>
              <a:t>;</a:t>
            </a:r>
            <a:endParaRPr lang="en-US" sz="2000" dirty="0"/>
          </a:p>
        </p:txBody>
      </p:sp>
      <p:sp>
        <p:nvSpPr>
          <p:cNvPr id="9" name="Aşağı Ok 8"/>
          <p:cNvSpPr/>
          <p:nvPr/>
        </p:nvSpPr>
        <p:spPr>
          <a:xfrm>
            <a:off x="3718148" y="2395000"/>
            <a:ext cx="21602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" name="Metin kutusu 9"/>
          <p:cNvSpPr txBox="1"/>
          <p:nvPr/>
        </p:nvSpPr>
        <p:spPr>
          <a:xfrm>
            <a:off x="3485267" y="3140967"/>
            <a:ext cx="897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True</a:t>
            </a:r>
            <a:endParaRPr lang="en-US" sz="2800" dirty="0"/>
          </a:p>
        </p:txBody>
      </p:sp>
      <p:cxnSp>
        <p:nvCxnSpPr>
          <p:cNvPr id="12" name="Düz Ok Bağlayıcısı 11"/>
          <p:cNvCxnSpPr/>
          <p:nvPr/>
        </p:nvCxnSpPr>
        <p:spPr>
          <a:xfrm flipV="1">
            <a:off x="4383077" y="2416501"/>
            <a:ext cx="4555651" cy="93135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etin kutusu 1"/>
          <p:cNvSpPr txBox="1"/>
          <p:nvPr/>
        </p:nvSpPr>
        <p:spPr>
          <a:xfrm>
            <a:off x="8137739" y="2879945"/>
            <a:ext cx="33852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Reserve</a:t>
            </a:r>
            <a:r>
              <a:rPr lang="en-US" sz="2800" dirty="0" smtClean="0">
                <a:solidFill>
                  <a:srgbClr val="24292F"/>
                </a:solidFill>
                <a:latin typeface="ui-monospace"/>
              </a:rPr>
              <a:t>0 </a:t>
            </a:r>
            <a:r>
              <a:rPr lang="tr-TR" sz="2800" dirty="0" smtClean="0"/>
              <a:t>:8.773.536</a:t>
            </a:r>
          </a:p>
          <a:p>
            <a:r>
              <a:rPr lang="tr-TR" sz="2800" dirty="0" err="1" smtClean="0"/>
              <a:t>Balance</a:t>
            </a:r>
            <a:r>
              <a:rPr lang="en-US" sz="2800" dirty="0" smtClean="0">
                <a:solidFill>
                  <a:srgbClr val="24292F"/>
                </a:solidFill>
                <a:latin typeface="ui-monospace"/>
              </a:rPr>
              <a:t>0</a:t>
            </a:r>
            <a:r>
              <a:rPr lang="tr-TR" sz="2800" dirty="0" smtClean="0">
                <a:solidFill>
                  <a:srgbClr val="24292F"/>
                </a:solidFill>
                <a:latin typeface="ui-monospace"/>
              </a:rPr>
              <a:t> :8.774.143</a:t>
            </a:r>
          </a:p>
          <a:p>
            <a:r>
              <a:rPr lang="tr-TR" sz="2800" dirty="0" smtClean="0">
                <a:solidFill>
                  <a:srgbClr val="24292F"/>
                </a:solidFill>
                <a:latin typeface="ui-monospace"/>
              </a:rPr>
              <a:t>Amount0In:607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875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>
          <a:xfrm>
            <a:off x="1197868" y="548680"/>
            <a:ext cx="10873208" cy="812304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DAI-ETH Pair</a:t>
            </a:r>
          </a:p>
        </p:txBody>
      </p:sp>
      <p:sp>
        <p:nvSpPr>
          <p:cNvPr id="4" name="Dikdörtgen 3"/>
          <p:cNvSpPr/>
          <p:nvPr/>
        </p:nvSpPr>
        <p:spPr>
          <a:xfrm>
            <a:off x="0" y="6150114"/>
            <a:ext cx="119667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https://etherscan.io/tx/0xe069b584e7e71a8390872b9b996fab2397a1b93e92e35cfa9e529be9db66adab/#eventlog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9564389" y="548680"/>
            <a:ext cx="26244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rgbClr val="24292F"/>
                </a:solidFill>
                <a:latin typeface="ui-monospace"/>
              </a:rPr>
              <a:t>Amount0In:607</a:t>
            </a:r>
          </a:p>
          <a:p>
            <a:endParaRPr lang="tr-TR" sz="2800" dirty="0" smtClean="0">
              <a:solidFill>
                <a:srgbClr val="24292F"/>
              </a:solidFill>
              <a:latin typeface="ui-monospace"/>
            </a:endParaRPr>
          </a:p>
          <a:p>
            <a:r>
              <a:rPr lang="tr-TR" sz="2800" dirty="0" smtClean="0">
                <a:solidFill>
                  <a:srgbClr val="24292F"/>
                </a:solidFill>
                <a:latin typeface="ui-monospace"/>
              </a:rPr>
              <a:t>Amount1In:0</a:t>
            </a:r>
            <a:endParaRPr lang="en-US" sz="2800" dirty="0"/>
          </a:p>
        </p:txBody>
      </p:sp>
      <p:sp>
        <p:nvSpPr>
          <p:cNvPr id="3" name="Dikdörtgen 2"/>
          <p:cNvSpPr/>
          <p:nvPr/>
        </p:nvSpPr>
        <p:spPr>
          <a:xfrm>
            <a:off x="1242699" y="2706580"/>
            <a:ext cx="109461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uint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Adjusted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balance0.mul(1000).sub(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amount0In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.mul(3));</a:t>
            </a:r>
          </a:p>
          <a:p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uint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balance1Adjusted = balance1.mul(1000).sub(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amount1In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.mul(3));</a:t>
            </a:r>
          </a:p>
        </p:txBody>
      </p:sp>
      <p:sp>
        <p:nvSpPr>
          <p:cNvPr id="5" name="Sağ Ok 4"/>
          <p:cNvSpPr/>
          <p:nvPr/>
        </p:nvSpPr>
        <p:spPr>
          <a:xfrm>
            <a:off x="7246540" y="2204864"/>
            <a:ext cx="720080" cy="5017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" name="Metin kutusu 6"/>
          <p:cNvSpPr txBox="1"/>
          <p:nvPr/>
        </p:nvSpPr>
        <p:spPr>
          <a:xfrm>
            <a:off x="8110636" y="2133889"/>
            <a:ext cx="709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Fee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311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>
          <a:xfrm>
            <a:off x="1197868" y="548680"/>
            <a:ext cx="10873208" cy="812304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DAI-ETH Pair</a:t>
            </a:r>
          </a:p>
        </p:txBody>
      </p:sp>
      <p:sp>
        <p:nvSpPr>
          <p:cNvPr id="4" name="Dikdörtgen 3"/>
          <p:cNvSpPr/>
          <p:nvPr/>
        </p:nvSpPr>
        <p:spPr>
          <a:xfrm>
            <a:off x="0" y="6150114"/>
            <a:ext cx="119667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https://etherscan.io/tx/0xe069b584e7e71a8390872b9b996fab2397a1b93e92e35cfa9e529be9db66adab/#eventlog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9342279" y="332656"/>
            <a:ext cx="26244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rgbClr val="2429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Amount0In:607</a:t>
            </a:r>
          </a:p>
          <a:p>
            <a:endParaRPr lang="tr-TR" sz="2800" dirty="0" smtClean="0">
              <a:solidFill>
                <a:srgbClr val="2429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800" dirty="0" smtClean="0">
                <a:solidFill>
                  <a:srgbClr val="2429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Amount1In:0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16631" y="3792221"/>
            <a:ext cx="11750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require(balance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Adjusted.mul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(balance1Adjusted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 &gt;=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uint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(_reserve0).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mul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(_reserve1).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mul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(1000**2), 'UniswapV2: K');</a:t>
            </a:r>
          </a:p>
        </p:txBody>
      </p:sp>
    </p:spTree>
    <p:extLst>
      <p:ext uri="{BB962C8B-B14F-4D97-AF65-F5344CB8AC3E}">
        <p14:creationId xmlns:p14="http://schemas.microsoft.com/office/powerpoint/2010/main" val="55291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>
          <a:xfrm>
            <a:off x="1197868" y="548680"/>
            <a:ext cx="10873208" cy="812304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DAI-ETH Pair</a:t>
            </a:r>
          </a:p>
        </p:txBody>
      </p:sp>
      <p:sp>
        <p:nvSpPr>
          <p:cNvPr id="4" name="Dikdörtgen 3"/>
          <p:cNvSpPr/>
          <p:nvPr/>
        </p:nvSpPr>
        <p:spPr>
          <a:xfrm>
            <a:off x="0" y="6150114"/>
            <a:ext cx="119667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https://etherscan.io/tx/0xe069b584e7e71a8390872b9b996fab2397a1b93e92e35cfa9e529be9db66adab/#eventlog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92" y="2241768"/>
            <a:ext cx="9383292" cy="302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4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>
          <a:xfrm>
            <a:off x="1197868" y="548680"/>
            <a:ext cx="10873208" cy="812304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/>
              <a:t>Order Book</a:t>
            </a:r>
            <a:endParaRPr lang="tr-TR" sz="2800" dirty="0"/>
          </a:p>
        </p:txBody>
      </p:sp>
      <p:pic>
        <p:nvPicPr>
          <p:cNvPr id="1026" name="Picture 2" descr="Order books &amp; market depth charts explained - Cryptowatch Guid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24" y="849941"/>
            <a:ext cx="5184576" cy="47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785" y="5839071"/>
            <a:ext cx="9361040" cy="909943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2710036" y="3199917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err="1" smtClean="0"/>
              <a:t>This</a:t>
            </a:r>
            <a:r>
              <a:rPr lang="tr-TR" sz="2000" dirty="0" smtClean="0"/>
              <a:t> is </a:t>
            </a:r>
            <a:r>
              <a:rPr lang="tr-TR" sz="2000" dirty="0" err="1" smtClean="0"/>
              <a:t>actual</a:t>
            </a:r>
            <a:r>
              <a:rPr lang="tr-TR" sz="2000" dirty="0" smtClean="0"/>
              <a:t> </a:t>
            </a:r>
            <a:r>
              <a:rPr lang="tr-TR" sz="2000" dirty="0" err="1" smtClean="0"/>
              <a:t>price</a:t>
            </a:r>
            <a:r>
              <a:rPr lang="tr-TR" sz="2000" dirty="0" smtClean="0"/>
              <a:t> 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414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>
          <a:xfrm>
            <a:off x="1197868" y="548680"/>
            <a:ext cx="10873208" cy="812304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/>
              <a:t>Order Book</a:t>
            </a:r>
            <a:endParaRPr lang="tr-TR" sz="28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00" y="1772816"/>
            <a:ext cx="506895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9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>
          <a:xfrm>
            <a:off x="1197868" y="548680"/>
            <a:ext cx="10873208" cy="812304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The Constant Product AMM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197868" y="1772816"/>
            <a:ext cx="10369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92929"/>
                </a:solidFill>
                <a:latin typeface="charter"/>
              </a:rPr>
              <a:t>This is an algorithm for trading two fungible tokens, </a:t>
            </a:r>
            <a:r>
              <a:rPr lang="en-US" b="1" dirty="0">
                <a:solidFill>
                  <a:srgbClr val="FF0000"/>
                </a:solidFill>
                <a:latin typeface="charter"/>
              </a:rPr>
              <a:t>α</a:t>
            </a:r>
            <a:r>
              <a:rPr lang="en-US" dirty="0">
                <a:solidFill>
                  <a:srgbClr val="292929"/>
                </a:solidFill>
                <a:latin typeface="charter"/>
              </a:rPr>
              <a:t> and </a:t>
            </a:r>
            <a:r>
              <a:rPr lang="en-US" dirty="0">
                <a:solidFill>
                  <a:srgbClr val="0070C0"/>
                </a:solidFill>
                <a:latin typeface="charter"/>
              </a:rPr>
              <a:t>β</a:t>
            </a:r>
            <a:r>
              <a:rPr lang="en-US" dirty="0">
                <a:solidFill>
                  <a:srgbClr val="292929"/>
                </a:solidFill>
                <a:latin typeface="charter"/>
              </a:rPr>
              <a:t>. </a:t>
            </a:r>
            <a:endParaRPr lang="tr-TR" dirty="0" smtClean="0">
              <a:solidFill>
                <a:srgbClr val="292929"/>
              </a:solidFill>
              <a:latin typeface="charter"/>
            </a:endParaRPr>
          </a:p>
          <a:p>
            <a:endParaRPr lang="tr-TR" dirty="0" smtClean="0">
              <a:solidFill>
                <a:srgbClr val="292929"/>
              </a:solidFill>
              <a:latin typeface="charter"/>
            </a:endParaRPr>
          </a:p>
          <a:p>
            <a:r>
              <a:rPr lang="en-US" dirty="0" smtClean="0">
                <a:solidFill>
                  <a:srgbClr val="292929"/>
                </a:solidFill>
                <a:latin typeface="charter"/>
              </a:rPr>
              <a:t>Let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harter"/>
              </a:rPr>
              <a:t>x</a:t>
            </a:r>
            <a:r>
              <a:rPr lang="en-US" dirty="0">
                <a:solidFill>
                  <a:srgbClr val="292929"/>
                </a:solidFill>
                <a:latin typeface="charter"/>
              </a:rPr>
              <a:t> be the liquidity pool reserves of </a:t>
            </a:r>
            <a:r>
              <a:rPr lang="en-US" b="1" dirty="0">
                <a:solidFill>
                  <a:schemeClr val="accent4"/>
                </a:solidFill>
                <a:latin typeface="charter"/>
              </a:rPr>
              <a:t>α</a:t>
            </a:r>
            <a:r>
              <a:rPr lang="en-US" dirty="0">
                <a:solidFill>
                  <a:srgbClr val="292929"/>
                </a:solidFill>
                <a:latin typeface="charter"/>
              </a:rPr>
              <a:t> </a:t>
            </a:r>
            <a:r>
              <a:rPr lang="tr-TR" dirty="0">
                <a:solidFill>
                  <a:srgbClr val="292929"/>
                </a:solidFill>
                <a:latin typeface="charter"/>
              </a:rPr>
              <a:t> </a:t>
            </a:r>
            <a:r>
              <a:rPr lang="en-US" dirty="0" smtClean="0">
                <a:solidFill>
                  <a:srgbClr val="292929"/>
                </a:solidFill>
                <a:latin typeface="charter"/>
              </a:rPr>
              <a:t>and </a:t>
            </a:r>
            <a:r>
              <a:rPr lang="en-US" b="1" dirty="0">
                <a:solidFill>
                  <a:srgbClr val="7030A0"/>
                </a:solidFill>
                <a:latin typeface="charter"/>
              </a:rPr>
              <a:t>y</a:t>
            </a:r>
            <a:r>
              <a:rPr lang="en-US" dirty="0">
                <a:solidFill>
                  <a:srgbClr val="292929"/>
                </a:solidFill>
                <a:latin typeface="charter"/>
              </a:rPr>
              <a:t> and the reserves of </a:t>
            </a:r>
            <a:r>
              <a:rPr lang="en-US" dirty="0">
                <a:solidFill>
                  <a:srgbClr val="0070C0"/>
                </a:solidFill>
                <a:latin typeface="charter"/>
              </a:rPr>
              <a:t>β</a:t>
            </a:r>
            <a:r>
              <a:rPr lang="en-US" dirty="0">
                <a:solidFill>
                  <a:srgbClr val="292929"/>
                </a:solidFill>
                <a:latin typeface="charter"/>
              </a:rPr>
              <a:t>.</a:t>
            </a:r>
            <a:endParaRPr lang="en-US" dirty="0"/>
          </a:p>
        </p:txBody>
      </p:sp>
      <p:sp>
        <p:nvSpPr>
          <p:cNvPr id="8" name="Dikdörtgen 7"/>
          <p:cNvSpPr/>
          <p:nvPr/>
        </p:nvSpPr>
        <p:spPr>
          <a:xfrm>
            <a:off x="1125860" y="3822965"/>
            <a:ext cx="9649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292929"/>
                </a:solidFill>
                <a:latin typeface="charter"/>
              </a:rPr>
              <a:t>The market has reserves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harter"/>
              </a:rPr>
              <a:t>x</a:t>
            </a:r>
            <a:r>
              <a:rPr lang="en-US" dirty="0" smtClean="0">
                <a:solidFill>
                  <a:srgbClr val="292929"/>
                </a:solidFill>
                <a:latin typeface="charter"/>
              </a:rPr>
              <a:t> </a:t>
            </a:r>
            <a:r>
              <a:rPr lang="en-US" dirty="0">
                <a:solidFill>
                  <a:srgbClr val="292929"/>
                </a:solidFill>
                <a:latin typeface="charter"/>
              </a:rPr>
              <a:t>&gt; 0 and </a:t>
            </a:r>
            <a:r>
              <a:rPr lang="en-US" b="1" dirty="0">
                <a:solidFill>
                  <a:srgbClr val="7030A0"/>
                </a:solidFill>
                <a:latin typeface="charter"/>
              </a:rPr>
              <a:t>y</a:t>
            </a:r>
            <a:r>
              <a:rPr lang="en-US" dirty="0" smtClean="0">
                <a:solidFill>
                  <a:srgbClr val="292929"/>
                </a:solidFill>
                <a:latin typeface="charter"/>
              </a:rPr>
              <a:t> </a:t>
            </a:r>
            <a:r>
              <a:rPr lang="en-US" dirty="0">
                <a:solidFill>
                  <a:srgbClr val="292929"/>
                </a:solidFill>
                <a:latin typeface="charter"/>
              </a:rPr>
              <a:t>&gt; </a:t>
            </a:r>
            <a:r>
              <a:rPr lang="en-US" dirty="0" smtClean="0">
                <a:solidFill>
                  <a:srgbClr val="292929"/>
                </a:solidFill>
                <a:latin typeface="charter"/>
              </a:rPr>
              <a:t>0</a:t>
            </a:r>
            <a:endParaRPr lang="tr-TR" dirty="0" smtClean="0">
              <a:solidFill>
                <a:srgbClr val="292929"/>
              </a:solidFill>
              <a:latin typeface="charter"/>
            </a:endParaRPr>
          </a:p>
          <a:p>
            <a:pPr algn="ctr"/>
            <a:r>
              <a:rPr lang="en-US" dirty="0" smtClean="0">
                <a:solidFill>
                  <a:srgbClr val="292929"/>
                </a:solidFill>
                <a:latin typeface="charter"/>
              </a:rPr>
              <a:t> </a:t>
            </a:r>
            <a:endParaRPr lang="tr-TR" dirty="0" smtClean="0">
              <a:solidFill>
                <a:srgbClr val="292929"/>
              </a:solidFill>
              <a:latin typeface="charter"/>
            </a:endParaRPr>
          </a:p>
          <a:p>
            <a:pPr algn="ctr"/>
            <a:r>
              <a:rPr lang="en-US" dirty="0" smtClean="0">
                <a:solidFill>
                  <a:srgbClr val="292929"/>
                </a:solidFill>
                <a:latin typeface="charter"/>
              </a:rPr>
              <a:t>constant </a:t>
            </a:r>
            <a:r>
              <a:rPr lang="en-US" dirty="0">
                <a:solidFill>
                  <a:srgbClr val="292929"/>
                </a:solidFill>
                <a:latin typeface="charter"/>
              </a:rPr>
              <a:t>product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harter"/>
              </a:rPr>
              <a:t>x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charter"/>
              </a:rPr>
              <a:t> *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harter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charter"/>
              </a:rPr>
              <a:t>y</a:t>
            </a:r>
            <a:r>
              <a:rPr lang="en-US" dirty="0" smtClean="0">
                <a:solidFill>
                  <a:srgbClr val="292929"/>
                </a:solidFill>
                <a:latin typeface="charter"/>
              </a:rPr>
              <a:t> </a:t>
            </a:r>
            <a:r>
              <a:rPr lang="en-US" dirty="0">
                <a:solidFill>
                  <a:srgbClr val="292929"/>
                </a:solidFill>
                <a:latin typeface="charter"/>
              </a:rPr>
              <a:t>= </a:t>
            </a:r>
            <a:r>
              <a:rPr lang="en-US" dirty="0" smtClean="0">
                <a:solidFill>
                  <a:srgbClr val="292929"/>
                </a:solidFill>
                <a:latin typeface="charter"/>
              </a:rPr>
              <a:t>L²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4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>
          <a:xfrm>
            <a:off x="1197868" y="548680"/>
            <a:ext cx="10873208" cy="812304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The Constant Product AMM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053852" y="1844824"/>
            <a:ext cx="9649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292929"/>
                </a:solidFill>
                <a:latin typeface="charter"/>
              </a:rPr>
              <a:t>The market has reserves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harter"/>
              </a:rPr>
              <a:t>x</a:t>
            </a:r>
            <a:r>
              <a:rPr lang="en-US" dirty="0" smtClean="0">
                <a:solidFill>
                  <a:srgbClr val="292929"/>
                </a:solidFill>
                <a:latin typeface="charter"/>
              </a:rPr>
              <a:t> </a:t>
            </a:r>
            <a:r>
              <a:rPr lang="en-US" dirty="0">
                <a:solidFill>
                  <a:srgbClr val="292929"/>
                </a:solidFill>
                <a:latin typeface="charter"/>
              </a:rPr>
              <a:t>&gt; 0 and </a:t>
            </a:r>
            <a:r>
              <a:rPr lang="en-US" b="1" dirty="0">
                <a:solidFill>
                  <a:srgbClr val="7030A0"/>
                </a:solidFill>
                <a:latin typeface="charter"/>
              </a:rPr>
              <a:t>y</a:t>
            </a:r>
            <a:r>
              <a:rPr lang="en-US" dirty="0" smtClean="0">
                <a:solidFill>
                  <a:srgbClr val="292929"/>
                </a:solidFill>
                <a:latin typeface="charter"/>
              </a:rPr>
              <a:t> </a:t>
            </a:r>
            <a:r>
              <a:rPr lang="en-US" dirty="0">
                <a:solidFill>
                  <a:srgbClr val="292929"/>
                </a:solidFill>
                <a:latin typeface="charter"/>
              </a:rPr>
              <a:t>&gt; </a:t>
            </a:r>
            <a:r>
              <a:rPr lang="en-US" dirty="0" smtClean="0">
                <a:solidFill>
                  <a:srgbClr val="292929"/>
                </a:solidFill>
                <a:latin typeface="charter"/>
              </a:rPr>
              <a:t>0</a:t>
            </a:r>
            <a:endParaRPr lang="tr-TR" dirty="0" smtClean="0">
              <a:solidFill>
                <a:srgbClr val="292929"/>
              </a:solidFill>
              <a:latin typeface="charter"/>
            </a:endParaRPr>
          </a:p>
          <a:p>
            <a:pPr algn="ctr"/>
            <a:r>
              <a:rPr lang="en-US" dirty="0" smtClean="0">
                <a:solidFill>
                  <a:srgbClr val="292929"/>
                </a:solidFill>
                <a:latin typeface="charter"/>
              </a:rPr>
              <a:t> </a:t>
            </a:r>
            <a:endParaRPr lang="tr-TR" dirty="0" smtClean="0">
              <a:solidFill>
                <a:srgbClr val="292929"/>
              </a:solidFill>
              <a:latin typeface="charter"/>
            </a:endParaRPr>
          </a:p>
          <a:p>
            <a:pPr algn="ctr"/>
            <a:r>
              <a:rPr lang="en-US" dirty="0" smtClean="0">
                <a:solidFill>
                  <a:srgbClr val="292929"/>
                </a:solidFill>
                <a:latin typeface="charter"/>
              </a:rPr>
              <a:t>constant </a:t>
            </a:r>
            <a:r>
              <a:rPr lang="en-US" dirty="0">
                <a:solidFill>
                  <a:srgbClr val="292929"/>
                </a:solidFill>
                <a:latin typeface="charter"/>
              </a:rPr>
              <a:t>product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harter"/>
              </a:rPr>
              <a:t>x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charter"/>
              </a:rPr>
              <a:t> *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harter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charter"/>
              </a:rPr>
              <a:t>y</a:t>
            </a:r>
            <a:r>
              <a:rPr lang="en-US" dirty="0" smtClean="0">
                <a:solidFill>
                  <a:srgbClr val="292929"/>
                </a:solidFill>
                <a:latin typeface="charter"/>
              </a:rPr>
              <a:t> </a:t>
            </a:r>
            <a:r>
              <a:rPr lang="en-US" dirty="0">
                <a:solidFill>
                  <a:srgbClr val="292929"/>
                </a:solidFill>
                <a:latin typeface="charter"/>
              </a:rPr>
              <a:t>= </a:t>
            </a:r>
            <a:r>
              <a:rPr lang="en-US" dirty="0" smtClean="0">
                <a:solidFill>
                  <a:srgbClr val="292929"/>
                </a:solidFill>
                <a:latin typeface="charter"/>
              </a:rPr>
              <a:t>L²</a:t>
            </a:r>
            <a:endParaRPr 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1764" y="4058488"/>
            <a:ext cx="1222006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292929"/>
                </a:solidFill>
                <a:latin typeface="charter"/>
              </a:rPr>
              <a:t>Consider the case where one desires to sell </a:t>
            </a:r>
            <a:r>
              <a:rPr lang="en-US" altLang="en-US" dirty="0" smtClean="0">
                <a:solidFill>
                  <a:srgbClr val="292929"/>
                </a:solidFill>
                <a:latin typeface="charter"/>
              </a:rPr>
              <a:t>Δ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harter"/>
              </a:rPr>
              <a:t>x</a:t>
            </a:r>
            <a:r>
              <a:rPr lang="en-US" altLang="en-US" dirty="0" smtClean="0">
                <a:solidFill>
                  <a:srgbClr val="292929"/>
                </a:solidFill>
                <a:latin typeface="charter"/>
              </a:rPr>
              <a:t> </a:t>
            </a:r>
            <a:r>
              <a:rPr lang="en-US" altLang="en-US" dirty="0">
                <a:solidFill>
                  <a:srgbClr val="292929"/>
                </a:solidFill>
                <a:latin typeface="charter"/>
              </a:rPr>
              <a:t>units of </a:t>
            </a:r>
            <a:r>
              <a:rPr lang="en-US" b="1" dirty="0">
                <a:solidFill>
                  <a:srgbClr val="FF0000"/>
                </a:solidFill>
                <a:latin typeface="charter"/>
              </a:rPr>
              <a:t>α</a:t>
            </a:r>
            <a:r>
              <a:rPr lang="en-US" altLang="en-US" dirty="0" smtClean="0">
                <a:solidFill>
                  <a:srgbClr val="292929"/>
                </a:solidFill>
                <a:latin typeface="charter"/>
              </a:rPr>
              <a:t> </a:t>
            </a:r>
            <a:r>
              <a:rPr lang="en-US" altLang="en-US" dirty="0">
                <a:solidFill>
                  <a:srgbClr val="292929"/>
                </a:solidFill>
                <a:latin typeface="charter"/>
              </a:rPr>
              <a:t>in exchange for </a:t>
            </a:r>
            <a:r>
              <a:rPr lang="en-US" altLang="en-US" dirty="0" smtClean="0">
                <a:solidFill>
                  <a:srgbClr val="292929"/>
                </a:solidFill>
                <a:latin typeface="charter"/>
              </a:rPr>
              <a:t>Δ</a:t>
            </a:r>
            <a:r>
              <a:rPr lang="en-US" b="1" dirty="0" smtClean="0">
                <a:solidFill>
                  <a:srgbClr val="7030A0"/>
                </a:solidFill>
                <a:latin typeface="charter"/>
              </a:rPr>
              <a:t>y</a:t>
            </a:r>
            <a:r>
              <a:rPr lang="en-US" altLang="en-US" dirty="0" smtClean="0">
                <a:solidFill>
                  <a:srgbClr val="292929"/>
                </a:solidFill>
                <a:latin typeface="charter"/>
              </a:rPr>
              <a:t> </a:t>
            </a:r>
            <a:r>
              <a:rPr lang="en-US" altLang="en-US" dirty="0">
                <a:solidFill>
                  <a:srgbClr val="292929"/>
                </a:solidFill>
                <a:latin typeface="charter"/>
              </a:rPr>
              <a:t>units of </a:t>
            </a:r>
            <a:r>
              <a:rPr lang="en-US" dirty="0">
                <a:solidFill>
                  <a:srgbClr val="0070C0"/>
                </a:solidFill>
                <a:latin typeface="charter"/>
              </a:rPr>
              <a:t>β</a:t>
            </a:r>
            <a:r>
              <a:rPr lang="en-US" altLang="en-US" dirty="0" smtClean="0">
                <a:solidFill>
                  <a:srgbClr val="292929"/>
                </a:solidFill>
                <a:latin typeface="charter"/>
              </a:rPr>
              <a:t>.</a:t>
            </a:r>
            <a:endParaRPr lang="tr-TR" altLang="en-US" dirty="0" smtClean="0">
              <a:solidFill>
                <a:srgbClr val="292929"/>
              </a:solidFill>
              <a:latin typeface="charter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292929"/>
                </a:solidFill>
                <a:latin typeface="charter"/>
              </a:rPr>
              <a:t> </a:t>
            </a:r>
            <a:endParaRPr lang="tr-TR" altLang="en-US" dirty="0">
              <a:solidFill>
                <a:srgbClr val="292929"/>
              </a:solidFill>
              <a:latin typeface="charte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292929"/>
                </a:solidFill>
                <a:latin typeface="charter"/>
              </a:rPr>
              <a:t>When the fee is 0,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https://miro.medium.com/max/358/1*frExZ-QHUDNTyKoVEFHi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41" y="5556349"/>
            <a:ext cx="2779094" cy="37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99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>
          <a:xfrm>
            <a:off x="1197868" y="548680"/>
            <a:ext cx="10873208" cy="812304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The Constant Product AMM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419" y="1844824"/>
            <a:ext cx="1222006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292929"/>
                </a:solidFill>
                <a:latin typeface="charter"/>
              </a:rPr>
              <a:t>Consider the case where one desires to sell </a:t>
            </a:r>
            <a:r>
              <a:rPr lang="en-US" altLang="en-US" dirty="0" smtClean="0">
                <a:solidFill>
                  <a:srgbClr val="292929"/>
                </a:solidFill>
                <a:latin typeface="charter"/>
              </a:rPr>
              <a:t>Δ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harter"/>
              </a:rPr>
              <a:t>x</a:t>
            </a:r>
            <a:r>
              <a:rPr lang="en-US" altLang="en-US" dirty="0" smtClean="0">
                <a:solidFill>
                  <a:srgbClr val="292929"/>
                </a:solidFill>
                <a:latin typeface="charter"/>
              </a:rPr>
              <a:t> </a:t>
            </a:r>
            <a:r>
              <a:rPr lang="en-US" altLang="en-US" dirty="0">
                <a:solidFill>
                  <a:srgbClr val="292929"/>
                </a:solidFill>
                <a:latin typeface="charter"/>
              </a:rPr>
              <a:t>units of </a:t>
            </a:r>
            <a:r>
              <a:rPr lang="en-US" b="1" dirty="0">
                <a:solidFill>
                  <a:srgbClr val="FF0000"/>
                </a:solidFill>
                <a:latin typeface="charter"/>
              </a:rPr>
              <a:t>α</a:t>
            </a:r>
            <a:r>
              <a:rPr lang="en-US" altLang="en-US" dirty="0" smtClean="0">
                <a:solidFill>
                  <a:srgbClr val="292929"/>
                </a:solidFill>
                <a:latin typeface="charter"/>
              </a:rPr>
              <a:t> </a:t>
            </a:r>
            <a:r>
              <a:rPr lang="en-US" altLang="en-US" dirty="0">
                <a:solidFill>
                  <a:srgbClr val="292929"/>
                </a:solidFill>
                <a:latin typeface="charter"/>
              </a:rPr>
              <a:t>in exchange for </a:t>
            </a:r>
            <a:r>
              <a:rPr lang="en-US" altLang="en-US" dirty="0" smtClean="0">
                <a:solidFill>
                  <a:srgbClr val="292929"/>
                </a:solidFill>
                <a:latin typeface="charter"/>
              </a:rPr>
              <a:t>Δ</a:t>
            </a:r>
            <a:r>
              <a:rPr lang="en-US" b="1" dirty="0" smtClean="0">
                <a:solidFill>
                  <a:srgbClr val="7030A0"/>
                </a:solidFill>
                <a:latin typeface="charter"/>
              </a:rPr>
              <a:t>y</a:t>
            </a:r>
            <a:r>
              <a:rPr lang="en-US" altLang="en-US" dirty="0" smtClean="0">
                <a:solidFill>
                  <a:srgbClr val="292929"/>
                </a:solidFill>
                <a:latin typeface="charter"/>
              </a:rPr>
              <a:t> </a:t>
            </a:r>
            <a:r>
              <a:rPr lang="en-US" altLang="en-US" dirty="0">
                <a:solidFill>
                  <a:srgbClr val="292929"/>
                </a:solidFill>
                <a:latin typeface="charter"/>
              </a:rPr>
              <a:t>units of </a:t>
            </a:r>
            <a:r>
              <a:rPr lang="en-US" dirty="0">
                <a:solidFill>
                  <a:srgbClr val="0070C0"/>
                </a:solidFill>
                <a:latin typeface="charter"/>
              </a:rPr>
              <a:t>β</a:t>
            </a:r>
            <a:r>
              <a:rPr lang="en-US" altLang="en-US" dirty="0" smtClean="0">
                <a:solidFill>
                  <a:srgbClr val="292929"/>
                </a:solidFill>
                <a:latin typeface="charter"/>
              </a:rPr>
              <a:t>.</a:t>
            </a:r>
            <a:endParaRPr lang="tr-TR" altLang="en-US" dirty="0" smtClean="0">
              <a:solidFill>
                <a:srgbClr val="292929"/>
              </a:solidFill>
              <a:latin typeface="charter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292929"/>
                </a:solidFill>
                <a:latin typeface="charter"/>
              </a:rPr>
              <a:t> </a:t>
            </a:r>
            <a:endParaRPr lang="tr-TR" altLang="en-US" dirty="0">
              <a:solidFill>
                <a:srgbClr val="292929"/>
              </a:solidFill>
              <a:latin typeface="charte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292929"/>
                </a:solidFill>
                <a:latin typeface="charter"/>
              </a:rPr>
              <a:t>When the fee is 0,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https://miro.medium.com/max/358/1*frExZ-QHUDNTyKoVEFHi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204" y="3564072"/>
            <a:ext cx="3608640" cy="48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3410" y="4509120"/>
            <a:ext cx="121850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292929"/>
                </a:solidFill>
                <a:latin typeface="charter"/>
              </a:rPr>
              <a:t>The name </a:t>
            </a:r>
            <a:r>
              <a:rPr lang="en-US" b="1" i="1" u="sng" dirty="0">
                <a:solidFill>
                  <a:schemeClr val="accent2"/>
                </a:solidFill>
                <a:latin typeface="charter"/>
              </a:rPr>
              <a:t>constant product market</a:t>
            </a:r>
            <a:r>
              <a:rPr lang="en-US" dirty="0">
                <a:solidFill>
                  <a:srgbClr val="292929"/>
                </a:solidFill>
                <a:latin typeface="charter"/>
              </a:rPr>
              <a:t> comes from the fact that any trade </a:t>
            </a:r>
            <a:r>
              <a:rPr lang="en-US" dirty="0" smtClean="0">
                <a:solidFill>
                  <a:srgbClr val="292929"/>
                </a:solidFill>
                <a:latin typeface="charter"/>
              </a:rPr>
              <a:t>Δ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harter"/>
              </a:rPr>
              <a:t>x</a:t>
            </a:r>
            <a:r>
              <a:rPr lang="en-US" dirty="0" smtClean="0">
                <a:solidFill>
                  <a:srgbClr val="292929"/>
                </a:solidFill>
                <a:latin typeface="charter"/>
              </a:rPr>
              <a:t> </a:t>
            </a:r>
            <a:r>
              <a:rPr lang="en-US" dirty="0">
                <a:solidFill>
                  <a:srgbClr val="292929"/>
                </a:solidFill>
                <a:latin typeface="charter"/>
              </a:rPr>
              <a:t>to </a:t>
            </a:r>
            <a:r>
              <a:rPr lang="en-US" dirty="0" smtClean="0">
                <a:solidFill>
                  <a:srgbClr val="292929"/>
                </a:solidFill>
                <a:latin typeface="charter"/>
              </a:rPr>
              <a:t>Δ</a:t>
            </a:r>
            <a:r>
              <a:rPr lang="en-US" b="1" dirty="0">
                <a:solidFill>
                  <a:srgbClr val="7030A0"/>
                </a:solidFill>
                <a:latin typeface="charter"/>
              </a:rPr>
              <a:t>y</a:t>
            </a:r>
            <a:r>
              <a:rPr lang="en-US" dirty="0" smtClean="0">
                <a:solidFill>
                  <a:srgbClr val="292929"/>
                </a:solidFill>
                <a:latin typeface="charter"/>
              </a:rPr>
              <a:t> </a:t>
            </a:r>
            <a:r>
              <a:rPr lang="en-US" dirty="0">
                <a:solidFill>
                  <a:srgbClr val="292929"/>
                </a:solidFill>
                <a:latin typeface="charter"/>
              </a:rPr>
              <a:t>must change the reserves in such a way that the product of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harter"/>
              </a:rPr>
              <a:t>x</a:t>
            </a:r>
            <a:r>
              <a:rPr lang="en-US" dirty="0" smtClean="0">
                <a:solidFill>
                  <a:srgbClr val="292929"/>
                </a:solidFill>
                <a:latin typeface="charter"/>
              </a:rPr>
              <a:t> </a:t>
            </a:r>
            <a:r>
              <a:rPr lang="en-US" dirty="0">
                <a:solidFill>
                  <a:srgbClr val="292929"/>
                </a:solidFill>
                <a:latin typeface="charter"/>
              </a:rPr>
              <a:t>and </a:t>
            </a:r>
            <a:r>
              <a:rPr lang="en-US" b="1" dirty="0">
                <a:solidFill>
                  <a:srgbClr val="7030A0"/>
                </a:solidFill>
                <a:latin typeface="charter"/>
              </a:rPr>
              <a:t>y</a:t>
            </a:r>
            <a:r>
              <a:rPr lang="en-US" dirty="0" smtClean="0">
                <a:solidFill>
                  <a:srgbClr val="292929"/>
                </a:solidFill>
                <a:latin typeface="charter"/>
              </a:rPr>
              <a:t> </a:t>
            </a:r>
            <a:r>
              <a:rPr lang="en-US" dirty="0">
                <a:solidFill>
                  <a:srgbClr val="292929"/>
                </a:solidFill>
                <a:latin typeface="charter"/>
              </a:rPr>
              <a:t>remains equal to the constant </a:t>
            </a:r>
            <a:r>
              <a:rPr lang="en-US" sz="2800" b="1" dirty="0">
                <a:solidFill>
                  <a:srgbClr val="292929"/>
                </a:solidFill>
                <a:latin typeface="charter"/>
              </a:rPr>
              <a:t>L²</a:t>
            </a:r>
            <a:r>
              <a:rPr lang="en-US" dirty="0">
                <a:solidFill>
                  <a:srgbClr val="292929"/>
                </a:solidFill>
                <a:latin typeface="charter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41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>
          <a:xfrm>
            <a:off x="1197868" y="548680"/>
            <a:ext cx="10873208" cy="812304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The Constant Product AMM</a:t>
            </a:r>
          </a:p>
        </p:txBody>
      </p:sp>
      <p:sp>
        <p:nvSpPr>
          <p:cNvPr id="4" name="Dikdörtgen 3"/>
          <p:cNvSpPr/>
          <p:nvPr/>
        </p:nvSpPr>
        <p:spPr>
          <a:xfrm>
            <a:off x="651114" y="6381328"/>
            <a:ext cx="119667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https://github.com/runtimeverification/verified-smart-contracts/blob/master/uniswap/x-y-k.pdf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36" y="1700808"/>
            <a:ext cx="651510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3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>
          <a:xfrm>
            <a:off x="1197868" y="548680"/>
            <a:ext cx="10873208" cy="812304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The Constant Product AMM</a:t>
            </a:r>
          </a:p>
        </p:txBody>
      </p:sp>
      <p:sp>
        <p:nvSpPr>
          <p:cNvPr id="4" name="Dikdörtgen 3"/>
          <p:cNvSpPr/>
          <p:nvPr/>
        </p:nvSpPr>
        <p:spPr>
          <a:xfrm>
            <a:off x="651114" y="6381328"/>
            <a:ext cx="119667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https://github.com/runtimeverification/verified-smart-contracts/blob/master/uniswap/x-y-k.pdf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265"/>
            <a:ext cx="7246540" cy="497927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751" y="3011984"/>
            <a:ext cx="5302325" cy="328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>
          <a:xfrm>
            <a:off x="1197868" y="548680"/>
            <a:ext cx="10873208" cy="812304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The Constant Product AMM</a:t>
            </a:r>
          </a:p>
        </p:txBody>
      </p:sp>
      <p:sp>
        <p:nvSpPr>
          <p:cNvPr id="4" name="Dikdörtgen 3"/>
          <p:cNvSpPr/>
          <p:nvPr/>
        </p:nvSpPr>
        <p:spPr>
          <a:xfrm>
            <a:off x="651114" y="6381328"/>
            <a:ext cx="119667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https://github.com/runtimeverification/verified-smart-contracts/blob/master/uniswap/x-y-k.pdf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205980" y="319816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/>
              <a:t>(</a:t>
            </a:r>
            <a:r>
              <a:rPr lang="en-US" sz="5400" b="1" dirty="0" err="1"/>
              <a:t>x+</a:t>
            </a:r>
            <a:r>
              <a:rPr lang="en-US" sz="5400" b="1" dirty="0" err="1">
                <a:solidFill>
                  <a:srgbClr val="FF0000"/>
                </a:solidFill>
              </a:rPr>
              <a:t>r</a:t>
            </a:r>
            <a:r>
              <a:rPr lang="el-GR" sz="5400" b="1" dirty="0"/>
              <a:t>Δ</a:t>
            </a:r>
            <a:r>
              <a:rPr lang="en-US" sz="5400" b="1" dirty="0"/>
              <a:t>x)(y−</a:t>
            </a:r>
            <a:r>
              <a:rPr lang="el-GR" sz="5400" b="1" dirty="0"/>
              <a:t>Δ</a:t>
            </a:r>
            <a:r>
              <a:rPr lang="en-US" sz="5400" b="1" dirty="0"/>
              <a:t>y)=</a:t>
            </a:r>
            <a:r>
              <a:rPr lang="en-US" sz="5400" b="1" dirty="0" smtClean="0"/>
              <a:t>x</a:t>
            </a:r>
            <a:r>
              <a:rPr lang="tr-TR" sz="5400" b="1" dirty="0" smtClean="0"/>
              <a:t> * </a:t>
            </a:r>
            <a:r>
              <a:rPr lang="en-US" sz="5400" b="1" dirty="0" smtClean="0"/>
              <a:t>y</a:t>
            </a:r>
            <a:endParaRPr lang="en-US" sz="5400" b="1" dirty="0"/>
          </a:p>
        </p:txBody>
      </p:sp>
      <p:cxnSp>
        <p:nvCxnSpPr>
          <p:cNvPr id="8" name="Düz Ok Bağlayıcısı 7"/>
          <p:cNvCxnSpPr/>
          <p:nvPr/>
        </p:nvCxnSpPr>
        <p:spPr>
          <a:xfrm flipV="1">
            <a:off x="3502124" y="1844824"/>
            <a:ext cx="3096344" cy="158417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6742484" y="1844824"/>
            <a:ext cx="21393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Fee</a:t>
            </a:r>
            <a:r>
              <a:rPr lang="tr-TR" sz="2800" dirty="0" smtClean="0"/>
              <a:t>===%0.3 </a:t>
            </a:r>
          </a:p>
          <a:p>
            <a:r>
              <a:rPr lang="tr-TR" sz="2800" dirty="0" smtClean="0"/>
              <a:t>      0.997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519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oking_16x9_TP102787941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oking_16x9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oking_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4445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oking_16x9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oking_16x9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9FB2530-70BD-4540-B276-84D94A6F44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Taze gıda sunusu (geniş ekran)</Template>
  <TotalTime>0</TotalTime>
  <Words>392</Words>
  <Application>Microsoft Office PowerPoint</Application>
  <PresentationFormat>Özel</PresentationFormat>
  <Paragraphs>73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4" baseType="lpstr">
      <vt:lpstr>Arial</vt:lpstr>
      <vt:lpstr>charter</vt:lpstr>
      <vt:lpstr>Constantia</vt:lpstr>
      <vt:lpstr>ui-monospace</vt:lpstr>
      <vt:lpstr>Cooking_16x9_TP102787941</vt:lpstr>
      <vt:lpstr>Uniswap AMM Teori !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2016-02-12T09:11:02Z</dcterms:created>
  <dcterms:modified xsi:type="dcterms:W3CDTF">2022-06-07T13:47:57Z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TC027879429991</vt:lpwstr>
  </property>
</Properties>
</file>